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65" r:id="rId4"/>
    <p:sldId id="266" r:id="rId5"/>
    <p:sldId id="267" r:id="rId6"/>
    <p:sldId id="258" r:id="rId7"/>
    <p:sldId id="261" r:id="rId8"/>
    <p:sldId id="262" r:id="rId9"/>
    <p:sldId id="268" r:id="rId10"/>
  </p:sldIdLst>
  <p:sldSz cx="77724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7AC"/>
    <a:srgbClr val="77BC1F"/>
    <a:srgbClr val="FF8300"/>
    <a:srgbClr val="4068AF"/>
    <a:srgbClr val="7CBF33"/>
    <a:srgbClr val="FF9933"/>
    <a:srgbClr val="FFEDA3"/>
    <a:srgbClr val="FFE781"/>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931" autoAdjust="0"/>
    <p:restoredTop sz="94660"/>
  </p:normalViewPr>
  <p:slideViewPr>
    <p:cSldViewPr>
      <p:cViewPr varScale="1">
        <p:scale>
          <a:sx n="109" d="100"/>
          <a:sy n="109" d="100"/>
        </p:scale>
        <p:origin x="600" y="120"/>
      </p:cViewPr>
      <p:guideLst>
        <p:guide orient="horz" pos="2880"/>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26300B-AEF6-42D0-9EFC-ED82238B0435}" type="datetimeFigureOut">
              <a:rPr lang="en-US" smtClean="0"/>
              <a:pPr/>
              <a:t>3/23/2017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F9582A-957B-41D2-A390-B0011B680C58}" type="slidenum">
              <a:rPr lang="en-US" smtClean="0"/>
              <a:pPr/>
              <a:t>‹#›</a:t>
            </a:fld>
            <a:endParaRPr lang="en-US"/>
          </a:p>
        </p:txBody>
      </p:sp>
    </p:spTree>
    <p:extLst>
      <p:ext uri="{BB962C8B-B14F-4D97-AF65-F5344CB8AC3E}">
        <p14:creationId xmlns:p14="http://schemas.microsoft.com/office/powerpoint/2010/main" val="1044425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C9EFB-6DEA-4249-8B20-5495D9B3B541}" type="datetimeFigureOut">
              <a:rPr lang="en-US" smtClean="0"/>
              <a:pPr/>
              <a:t>3/23/2017</a:t>
            </a:fld>
            <a:endParaRPr lang="en-US"/>
          </a:p>
        </p:txBody>
      </p:sp>
      <p:sp>
        <p:nvSpPr>
          <p:cNvPr id="4" name="Slide Image Placeholder 3"/>
          <p:cNvSpPr>
            <a:spLocks noGrp="1" noRot="1" noChangeAspect="1"/>
          </p:cNvSpPr>
          <p:nvPr>
            <p:ph type="sldImg" idx="2"/>
          </p:nvPr>
        </p:nvSpPr>
        <p:spPr>
          <a:xfrm>
            <a:off x="1971675" y="685800"/>
            <a:ext cx="2914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C512A-E1A1-4951-8696-D1B4D6FAB33E}" type="slidenum">
              <a:rPr lang="en-US" smtClean="0"/>
              <a:pPr/>
              <a:t>‹#›</a:t>
            </a:fld>
            <a:endParaRPr lang="en-US"/>
          </a:p>
        </p:txBody>
      </p:sp>
    </p:spTree>
    <p:extLst>
      <p:ext uri="{BB962C8B-B14F-4D97-AF65-F5344CB8AC3E}">
        <p14:creationId xmlns:p14="http://schemas.microsoft.com/office/powerpoint/2010/main" val="339086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9A8C512A-E1A1-4951-8696-D1B4D6FAB33E}" type="slidenum">
              <a:rPr lang="en-US" smtClean="0"/>
              <a:pPr/>
              <a:t>1</a:t>
            </a:fld>
            <a:endParaRPr lang="en-US"/>
          </a:p>
        </p:txBody>
      </p:sp>
    </p:spTree>
    <p:extLst>
      <p:ext uri="{BB962C8B-B14F-4D97-AF65-F5344CB8AC3E}">
        <p14:creationId xmlns:p14="http://schemas.microsoft.com/office/powerpoint/2010/main" val="175630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9A8C512A-E1A1-4951-8696-D1B4D6FAB33E}" type="slidenum">
              <a:rPr lang="en-US" smtClean="0"/>
              <a:pPr/>
              <a:t>2</a:t>
            </a:fld>
            <a:endParaRPr lang="en-US"/>
          </a:p>
        </p:txBody>
      </p:sp>
    </p:spTree>
    <p:extLst>
      <p:ext uri="{BB962C8B-B14F-4D97-AF65-F5344CB8AC3E}">
        <p14:creationId xmlns:p14="http://schemas.microsoft.com/office/powerpoint/2010/main" val="89798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8C512A-E1A1-4951-8696-D1B4D6FAB33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2840568"/>
            <a:ext cx="6606540" cy="1960033"/>
          </a:xfrm>
        </p:spPr>
        <p:txBody>
          <a:bodyPr/>
          <a:lstStyle/>
          <a:p>
            <a:r>
              <a:rPr lang="en-US"/>
              <a:t>Click to edit Master title style</a:t>
            </a:r>
          </a:p>
        </p:txBody>
      </p:sp>
      <p:sp>
        <p:nvSpPr>
          <p:cNvPr id="3" name="Subtitle 2"/>
          <p:cNvSpPr>
            <a:spLocks noGrp="1"/>
          </p:cNvSpPr>
          <p:nvPr>
            <p:ph type="subTitle" idx="1"/>
          </p:nvPr>
        </p:nvSpPr>
        <p:spPr>
          <a:xfrm>
            <a:off x="1165860" y="5181600"/>
            <a:ext cx="544068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30E0AE-F52D-4942-BEA9-CE608E95F02F}" type="datetime1">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82F316-7FE6-4CF5-89BE-CC853F2FB467}" type="datetime1">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488951"/>
            <a:ext cx="1485662"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488951"/>
            <a:ext cx="4330144"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155B2-4117-428D-80E3-F57343AF881B}" type="datetime1">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D553F-F84F-45DE-8DB8-1A8F059D6538}" type="datetime1">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5875867"/>
            <a:ext cx="660654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3875618"/>
            <a:ext cx="660654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68AF3-4886-41B0-8E4A-8D5572397CC7}" type="datetime1">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2844800"/>
            <a:ext cx="2907903"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2844800"/>
            <a:ext cx="2907904"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09DBB0-658E-4DD2-BAB4-A5611235943F}" type="datetime1">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366184"/>
            <a:ext cx="699516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046817"/>
            <a:ext cx="343416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2899833"/>
            <a:ext cx="343416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046817"/>
            <a:ext cx="3435509"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2899833"/>
            <a:ext cx="3435509"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6EE0A-B1E2-4C27-8A20-157707DFD22D}" type="datetime1">
              <a:rPr lang="en-US" smtClean="0"/>
              <a:pPr/>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C4F496-E66B-42CC-B6EC-91C1FC9D5998}" type="datetime1">
              <a:rPr lang="en-US" smtClean="0"/>
              <a:pPr/>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D6D24-EE28-4E1E-BC45-6DF9111BC155}" type="datetime1">
              <a:rPr lang="en-US" smtClean="0"/>
              <a:pPr/>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364067"/>
            <a:ext cx="2557066"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364067"/>
            <a:ext cx="4344988"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1913467"/>
            <a:ext cx="2557066"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7AADB0-6E06-41DB-B363-104F23E8CE61}" type="datetime1">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6400800"/>
            <a:ext cx="466344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17033"/>
            <a:ext cx="46634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3445" y="7156451"/>
            <a:ext cx="46634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E9C5A-0E8D-4EF6-8FD7-9581CC8B5F35}" type="datetime1">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366184"/>
            <a:ext cx="699516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133601"/>
            <a:ext cx="699516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8475134"/>
            <a:ext cx="181356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F748E30-1A6B-49EE-B42F-2AB9157B2D16}" type="datetime1">
              <a:rPr lang="en-US" smtClean="0"/>
              <a:pPr/>
              <a:t>3/23/2017</a:t>
            </a:fld>
            <a:endParaRPr lang="en-US" dirty="0"/>
          </a:p>
        </p:txBody>
      </p:sp>
      <p:sp>
        <p:nvSpPr>
          <p:cNvPr id="5" name="Footer Placeholder 4"/>
          <p:cNvSpPr>
            <a:spLocks noGrp="1"/>
          </p:cNvSpPr>
          <p:nvPr>
            <p:ph type="ftr" sz="quarter" idx="3"/>
          </p:nvPr>
        </p:nvSpPr>
        <p:spPr>
          <a:xfrm>
            <a:off x="2655570" y="8475134"/>
            <a:ext cx="246126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8475134"/>
            <a:ext cx="181356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CE84BDA-865A-4FEF-B1FE-44086E1CD7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tel:(800)%20795-3272" TargetMode="External"/><Relationship Id="rId3" Type="http://schemas.openxmlformats.org/officeDocument/2006/relationships/image" Target="../media/image2.png"/><Relationship Id="rId7" Type="http://schemas.openxmlformats.org/officeDocument/2006/relationships/hyperlink" Target="tel:(800)%20221-5689"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k.mascho@poehealth.org" TargetMode="External"/><Relationship Id="rId5" Type="http://schemas.openxmlformats.org/officeDocument/2006/relationships/hyperlink" Target="mailto:a.carter@poehealth.org" TargetMode="External"/><Relationship Id="rId4" Type="http://schemas.openxmlformats.org/officeDocument/2006/relationships/hyperlink" Target="http://www.poehealth.org/" TargetMode="External"/><Relationship Id="rId9" Type="http://schemas.openxmlformats.org/officeDocument/2006/relationships/hyperlink" Target="tel:(202)%20720-638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a.carter@poehealth.or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k.mascho@poealth.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maps.google.com/maps?hl=en&amp;bav=on.2,or.r_gc.r_pw.r_cp.r_qf.,cf.osb&amp;biw=1350&amp;bih=980&amp;wrapid=tlif133096551932410&amp;q=map+of+224+sunnybrook+road+in+raleigh,+nc&amp;um=1&amp;ie=UTF-8&amp;hq=&amp;hnear=0x89ac5e941810d34b:0x8bc311ff484215f5,224+Sunnybrook+Rd,+Raleigh,+NC+27610&amp;gl=us&amp;ei=XBRVT-zRCo6Ttwf0qLC5DQ&amp;sa=X&amp;oi=geocode_result&amp;ct=image&amp;resnum=1&amp;ved=0CCoQ8gEwA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tel:(800)%20221-5689"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tel:(202)%20720-6382" TargetMode="External"/><Relationship Id="rId4" Type="http://schemas.openxmlformats.org/officeDocument/2006/relationships/hyperlink" Target="tel:(800)%20795-32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2286786"/>
            <a:ext cx="7772400" cy="5162265"/>
          </a:xfrm>
          <a:prstGeom prst="rect">
            <a:avLst/>
          </a:prstGeom>
          <a:noFill/>
          <a:ln w="38100">
            <a:noFill/>
            <a:miter lim="800000"/>
            <a:headEnd/>
            <a:tailEnd/>
          </a:ln>
        </p:spPr>
      </p:pic>
      <p:sp>
        <p:nvSpPr>
          <p:cNvPr id="5" name="Rectangle 4"/>
          <p:cNvSpPr/>
          <p:nvPr/>
        </p:nvSpPr>
        <p:spPr>
          <a:xfrm>
            <a:off x="0" y="0"/>
            <a:ext cx="7772400" cy="1752600"/>
          </a:xfrm>
          <a:prstGeom prst="rect">
            <a:avLst/>
          </a:prstGeom>
          <a:solidFill>
            <a:srgbClr val="77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76200"/>
            <a:ext cx="7086600" cy="1569660"/>
          </a:xfrm>
          <a:prstGeom prst="rect">
            <a:avLst/>
          </a:prstGeom>
          <a:noFill/>
        </p:spPr>
        <p:txBody>
          <a:bodyPr wrap="square" rtlCol="0">
            <a:spAutoFit/>
          </a:bodyPr>
          <a:lstStyle/>
          <a:p>
            <a:pPr algn="ct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Healthy Habits Camp 2017 Registration!</a:t>
            </a:r>
          </a:p>
        </p:txBody>
      </p:sp>
      <p:pic>
        <p:nvPicPr>
          <p:cNvPr id="1027" name="Picture 3" descr="Poe Center-Full Color"/>
          <p:cNvPicPr>
            <a:picLocks noChangeAspect="1" noChangeArrowheads="1"/>
          </p:cNvPicPr>
          <p:nvPr/>
        </p:nvPicPr>
        <p:blipFill>
          <a:blip r:embed="rId4" cstate="print"/>
          <a:srcRect/>
          <a:stretch>
            <a:fillRect/>
          </a:stretch>
        </p:blipFill>
        <p:spPr bwMode="auto">
          <a:xfrm>
            <a:off x="4194796" y="7591981"/>
            <a:ext cx="3115320" cy="920750"/>
          </a:xfrm>
          <a:prstGeom prst="rect">
            <a:avLst/>
          </a:prstGeom>
          <a:noFill/>
          <a:ln w="9525">
            <a:noFill/>
            <a:miter lim="800000"/>
            <a:headEnd/>
            <a:tailEnd/>
          </a:ln>
        </p:spPr>
      </p:pic>
      <p:sp>
        <p:nvSpPr>
          <p:cNvPr id="8" name="Rectangle 7"/>
          <p:cNvSpPr/>
          <p:nvPr/>
        </p:nvSpPr>
        <p:spPr>
          <a:xfrm>
            <a:off x="0" y="1676400"/>
            <a:ext cx="7772400" cy="610386"/>
          </a:xfrm>
          <a:prstGeom prst="rect">
            <a:avLst/>
          </a:prstGeom>
          <a:solidFill>
            <a:srgbClr val="A87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877AC"/>
              </a:solidFill>
            </a:endParaRPr>
          </a:p>
        </p:txBody>
      </p:sp>
      <p:sp>
        <p:nvSpPr>
          <p:cNvPr id="10" name="Round Same Side Corner Rectangle 9"/>
          <p:cNvSpPr/>
          <p:nvPr/>
        </p:nvSpPr>
        <p:spPr>
          <a:xfrm>
            <a:off x="0" y="7449051"/>
            <a:ext cx="7772400" cy="1694949"/>
          </a:xfrm>
          <a:prstGeom prst="rect">
            <a:avLst/>
          </a:prstGeom>
          <a:solidFill>
            <a:srgbClr val="A877AC"/>
          </a:solidFill>
          <a:ln w="28575" cap="rnd">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28989" y="7552007"/>
            <a:ext cx="4876800" cy="1323439"/>
          </a:xfrm>
          <a:prstGeom prst="rect">
            <a:avLst/>
          </a:prstGeom>
          <a:noFill/>
        </p:spPr>
        <p:txBody>
          <a:bodyPr wrap="square" rtlCol="0">
            <a:spAutoFit/>
          </a:bodyPr>
          <a:lstStyle/>
          <a:p>
            <a:r>
              <a:rPr lang="en-US" sz="2000" dirty="0">
                <a:solidFill>
                  <a:schemeClr val="bg1"/>
                </a:solidFill>
                <a:latin typeface="+mj-lt"/>
                <a:cs typeface="Arial" pitchFamily="34" charset="0"/>
              </a:rPr>
              <a:t>Poe Center for Health Education</a:t>
            </a:r>
          </a:p>
          <a:p>
            <a:r>
              <a:rPr lang="en-US" sz="2000" dirty="0">
                <a:solidFill>
                  <a:schemeClr val="bg1"/>
                </a:solidFill>
                <a:latin typeface="+mj-lt"/>
                <a:cs typeface="Arial" pitchFamily="34" charset="0"/>
              </a:rPr>
              <a:t>224 Sunnybrook Road</a:t>
            </a:r>
          </a:p>
          <a:p>
            <a:r>
              <a:rPr lang="en-US" sz="2000" dirty="0">
                <a:solidFill>
                  <a:schemeClr val="bg1"/>
                </a:solidFill>
                <a:latin typeface="+mj-lt"/>
                <a:cs typeface="Arial" pitchFamily="34" charset="0"/>
              </a:rPr>
              <a:t>Raleigh, North Carolina 27610</a:t>
            </a:r>
          </a:p>
          <a:p>
            <a:r>
              <a:rPr lang="en-US" sz="2000" dirty="0">
                <a:solidFill>
                  <a:schemeClr val="bg1"/>
                </a:solidFill>
                <a:latin typeface="+mj-lt"/>
                <a:cs typeface="Arial" pitchFamily="34" charset="0"/>
              </a:rPr>
              <a:t>(919) 231-4006 | www.poehealth.org</a:t>
            </a:r>
            <a:endParaRPr lang="en-US" sz="2400" dirty="0">
              <a:solidFill>
                <a:schemeClr val="bg1"/>
              </a:solidFill>
              <a:latin typeface="+mj-lt"/>
              <a:cs typeface="Arial" pitchFamily="34" charset="0"/>
            </a:endParaRPr>
          </a:p>
        </p:txBody>
      </p:sp>
      <p:sp>
        <p:nvSpPr>
          <p:cNvPr id="3" name="AutoShape 2"/>
          <p:cNvSpPr>
            <a:spLocks noChangeArrowheads="1"/>
          </p:cNvSpPr>
          <p:nvPr/>
        </p:nvSpPr>
        <p:spPr bwMode="auto">
          <a:xfrm>
            <a:off x="4012254" y="6983547"/>
            <a:ext cx="4332288" cy="1550988"/>
          </a:xfrm>
          <a:prstGeom prst="flowChartTerminator">
            <a:avLst/>
          </a:prstGeom>
          <a:solidFill>
            <a:srgbClr val="FFFFFF"/>
          </a:solidFill>
          <a:ln w="28575" algn="in">
            <a:solidFill>
              <a:srgbClr val="77BC1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4" name="Picture 3" descr="poe full 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7307995"/>
            <a:ext cx="3048000" cy="845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870656"/>
            <a:ext cx="7772400"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n 6"/>
          <p:cNvSpPr/>
          <p:nvPr/>
        </p:nvSpPr>
        <p:spPr>
          <a:xfrm>
            <a:off x="6019800" y="261056"/>
            <a:ext cx="1567744" cy="1567744"/>
          </a:xfrm>
          <a:prstGeom prst="sun">
            <a:avLst>
              <a:gd name="adj" fmla="val 18054"/>
            </a:avLst>
          </a:prstGeom>
          <a:solidFill>
            <a:srgbClr val="FFCC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Poe Center-Full Color"/>
          <p:cNvPicPr>
            <a:picLocks noChangeAspect="1" noChangeArrowheads="1"/>
          </p:cNvPicPr>
          <p:nvPr/>
        </p:nvPicPr>
        <p:blipFill>
          <a:blip r:embed="rId3" cstate="print"/>
          <a:srcRect/>
          <a:stretch>
            <a:fillRect/>
          </a:stretch>
        </p:blipFill>
        <p:spPr bwMode="auto">
          <a:xfrm>
            <a:off x="76200" y="100246"/>
            <a:ext cx="2496840" cy="737954"/>
          </a:xfrm>
          <a:prstGeom prst="rect">
            <a:avLst/>
          </a:prstGeom>
          <a:noFill/>
          <a:ln w="9525">
            <a:noFill/>
            <a:miter lim="800000"/>
            <a:headEnd/>
            <a:tailEnd/>
          </a:ln>
        </p:spPr>
      </p:pic>
      <p:sp>
        <p:nvSpPr>
          <p:cNvPr id="9" name="TextBox 8"/>
          <p:cNvSpPr txBox="1"/>
          <p:nvPr/>
        </p:nvSpPr>
        <p:spPr>
          <a:xfrm>
            <a:off x="2362200" y="870656"/>
            <a:ext cx="3505200" cy="369332"/>
          </a:xfrm>
          <a:prstGeom prst="rect">
            <a:avLst/>
          </a:prstGeom>
          <a:noFill/>
        </p:spPr>
        <p:txBody>
          <a:bodyPr wrap="square" rtlCol="0">
            <a:spAutoFit/>
          </a:bodyPr>
          <a:lstStyle/>
          <a:p>
            <a:pPr algn="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Healthy Habits Camp 2017!</a:t>
            </a:r>
          </a:p>
        </p:txBody>
      </p:sp>
      <p:sp>
        <p:nvSpPr>
          <p:cNvPr id="12" name="TextBox 11"/>
          <p:cNvSpPr txBox="1"/>
          <p:nvPr/>
        </p:nvSpPr>
        <p:spPr>
          <a:xfrm>
            <a:off x="152400" y="1219201"/>
            <a:ext cx="7315200" cy="7048083"/>
          </a:xfrm>
          <a:prstGeom prst="rect">
            <a:avLst/>
          </a:prstGeom>
          <a:noFill/>
        </p:spPr>
        <p:txBody>
          <a:bodyPr wrap="square" rtlCol="0">
            <a:spAutoFit/>
          </a:bodyPr>
          <a:lstStyle/>
          <a:p>
            <a:endParaRPr lang="en-US" sz="1200" dirty="0">
              <a:latin typeface="Georgia" pitchFamily="18" charset="0"/>
              <a:cs typeface="Arial" pitchFamily="34" charset="0"/>
            </a:endParaRPr>
          </a:p>
          <a:p>
            <a:r>
              <a:rPr lang="en-US" sz="1200" dirty="0">
                <a:latin typeface="+mj-lt"/>
                <a:cs typeface="Arial" pitchFamily="34" charset="0"/>
              </a:rPr>
              <a:t>Dear Families and Campers, </a:t>
            </a:r>
          </a:p>
          <a:p>
            <a:r>
              <a:rPr lang="en-US" sz="1200" dirty="0">
                <a:latin typeface="+mj-lt"/>
                <a:cs typeface="Arial" pitchFamily="34" charset="0"/>
              </a:rPr>
              <a:t> </a:t>
            </a:r>
          </a:p>
          <a:p>
            <a:endParaRPr lang="en-US" sz="1200" dirty="0">
              <a:latin typeface="+mj-lt"/>
              <a:cs typeface="Arial" pitchFamily="34" charset="0"/>
            </a:endParaRPr>
          </a:p>
          <a:p>
            <a:r>
              <a:rPr lang="en-US" sz="1200" dirty="0">
                <a:latin typeface="+mj-lt"/>
                <a:cs typeface="Arial" pitchFamily="34" charset="0"/>
              </a:rPr>
              <a:t>Thank you for participating in the Poe Center’s 2016 Healthy Habits Camp!  Our camp is designed for rising </a:t>
            </a:r>
            <a:r>
              <a:rPr lang="en-US" sz="1200" b="1" dirty="0">
                <a:latin typeface="+mj-lt"/>
                <a:cs typeface="Arial" pitchFamily="34" charset="0"/>
              </a:rPr>
              <a:t>1</a:t>
            </a:r>
            <a:r>
              <a:rPr lang="en-US" sz="1200" b="1" baseline="30000" dirty="0">
                <a:latin typeface="+mj-lt"/>
                <a:cs typeface="Arial" pitchFamily="34" charset="0"/>
              </a:rPr>
              <a:t>st</a:t>
            </a:r>
            <a:r>
              <a:rPr lang="en-US" sz="1200" b="1" dirty="0">
                <a:latin typeface="+mj-lt"/>
                <a:cs typeface="Arial" pitchFamily="34" charset="0"/>
              </a:rPr>
              <a:t> through 5</a:t>
            </a:r>
            <a:r>
              <a:rPr lang="en-US" sz="1200" b="1" baseline="30000" dirty="0">
                <a:latin typeface="+mj-lt"/>
                <a:cs typeface="Arial" pitchFamily="34" charset="0"/>
              </a:rPr>
              <a:t>th</a:t>
            </a:r>
            <a:r>
              <a:rPr lang="en-US" sz="1200" b="1" dirty="0">
                <a:latin typeface="+mj-lt"/>
                <a:cs typeface="Arial" pitchFamily="34" charset="0"/>
              </a:rPr>
              <a:t> graders </a:t>
            </a:r>
            <a:r>
              <a:rPr lang="en-US" sz="1200" dirty="0">
                <a:latin typeface="+mj-lt"/>
                <a:cs typeface="Arial" pitchFamily="34" charset="0"/>
              </a:rPr>
              <a:t>and will be offered during the weeks of </a:t>
            </a:r>
            <a:r>
              <a:rPr lang="en-US" sz="1200" b="1" dirty="0">
                <a:latin typeface="+mj-lt"/>
                <a:cs typeface="Arial" pitchFamily="34" charset="0"/>
              </a:rPr>
              <a:t>June 19</a:t>
            </a:r>
            <a:r>
              <a:rPr lang="en-US" sz="1200" b="1" baseline="30000" dirty="0">
                <a:latin typeface="+mj-lt"/>
                <a:cs typeface="Arial" pitchFamily="34" charset="0"/>
              </a:rPr>
              <a:t>th</a:t>
            </a:r>
            <a:r>
              <a:rPr lang="en-US" sz="1200" b="1" dirty="0">
                <a:latin typeface="+mj-lt"/>
                <a:cs typeface="Arial" pitchFamily="34" charset="0"/>
              </a:rPr>
              <a:t> – 23</a:t>
            </a:r>
            <a:r>
              <a:rPr lang="en-US" sz="1200" b="1" baseline="30000" dirty="0">
                <a:latin typeface="+mj-lt"/>
                <a:cs typeface="Arial" pitchFamily="34" charset="0"/>
              </a:rPr>
              <a:t>rd</a:t>
            </a:r>
            <a:r>
              <a:rPr lang="en-US" sz="1200" b="1" dirty="0">
                <a:latin typeface="+mj-lt"/>
                <a:cs typeface="Arial" pitchFamily="34" charset="0"/>
              </a:rPr>
              <a:t> </a:t>
            </a:r>
            <a:r>
              <a:rPr lang="en-US" sz="1200" dirty="0">
                <a:latin typeface="+mj-lt"/>
                <a:cs typeface="Arial" pitchFamily="34" charset="0"/>
              </a:rPr>
              <a:t>and</a:t>
            </a:r>
            <a:r>
              <a:rPr lang="en-US" sz="1200" b="1" dirty="0">
                <a:latin typeface="+mj-lt"/>
                <a:cs typeface="Arial" pitchFamily="34" charset="0"/>
              </a:rPr>
              <a:t> July 10</a:t>
            </a:r>
            <a:r>
              <a:rPr lang="en-US" sz="1200" b="1" baseline="30000" dirty="0">
                <a:latin typeface="+mj-lt"/>
                <a:cs typeface="Arial" pitchFamily="34" charset="0"/>
              </a:rPr>
              <a:t>th</a:t>
            </a:r>
            <a:r>
              <a:rPr lang="en-US" sz="1200" b="1" dirty="0">
                <a:latin typeface="+mj-lt"/>
                <a:cs typeface="Arial" pitchFamily="34" charset="0"/>
              </a:rPr>
              <a:t> – July 14</a:t>
            </a:r>
            <a:r>
              <a:rPr lang="en-US" sz="1200" b="1" baseline="30000" dirty="0">
                <a:latin typeface="+mj-lt"/>
                <a:cs typeface="Arial" pitchFamily="34" charset="0"/>
              </a:rPr>
              <a:t>th</a:t>
            </a:r>
            <a:r>
              <a:rPr lang="en-US" sz="1200" b="1" dirty="0">
                <a:latin typeface="+mj-lt"/>
                <a:cs typeface="Arial" pitchFamily="34" charset="0"/>
              </a:rPr>
              <a:t> </a:t>
            </a:r>
            <a:r>
              <a:rPr lang="en-US" sz="1200" dirty="0">
                <a:latin typeface="+mj-lt"/>
                <a:cs typeface="Arial" pitchFamily="34" charset="0"/>
              </a:rPr>
              <a:t>.  Please choose the week that is most convenient for you and your camper!</a:t>
            </a:r>
          </a:p>
          <a:p>
            <a:endParaRPr lang="en-US" sz="1200" dirty="0">
              <a:latin typeface="+mj-lt"/>
              <a:cs typeface="Arial" pitchFamily="34" charset="0"/>
            </a:endParaRPr>
          </a:p>
          <a:p>
            <a:r>
              <a:rPr lang="en-US" sz="1200" b="1" dirty="0">
                <a:latin typeface="+mj-lt"/>
                <a:cs typeface="Arial" pitchFamily="34" charset="0"/>
              </a:rPr>
              <a:t>Healthy Habits camp is provided at NO cost to qualifying families</a:t>
            </a:r>
            <a:r>
              <a:rPr lang="en-US" sz="1200" dirty="0">
                <a:latin typeface="+mj-lt"/>
                <a:cs typeface="Arial" pitchFamily="34" charset="0"/>
              </a:rPr>
              <a:t>. In order to make sure you and your camper have the best Poe experience possible, please read all information provided in this packet, and fully complete and return the last four (4) pages. </a:t>
            </a:r>
            <a:r>
              <a:rPr lang="en-US" sz="1200" b="1" dirty="0">
                <a:latin typeface="+mj-lt"/>
                <a:cs typeface="Arial" pitchFamily="34" charset="0"/>
              </a:rPr>
              <a:t>All information must be returned to the Poe Center at 224 Sunnybrook Road in Raleigh along with a copy of one (1) of the following verification documents:</a:t>
            </a:r>
          </a:p>
          <a:p>
            <a:endParaRPr lang="en-US" sz="1200" dirty="0">
              <a:latin typeface="+mj-lt"/>
              <a:cs typeface="Arial" pitchFamily="34" charset="0"/>
              <a:sym typeface="Wingdings 2"/>
            </a:endParaRPr>
          </a:p>
          <a:p>
            <a:pPr lvl="1">
              <a:buFont typeface="Wingdings 2"/>
              <a:buChar char="£"/>
            </a:pPr>
            <a:r>
              <a:rPr lang="en-US" sz="1200" dirty="0">
                <a:latin typeface="+mj-lt"/>
                <a:cs typeface="Arial" pitchFamily="34" charset="0"/>
                <a:sym typeface="Wingdings 2"/>
              </a:rPr>
              <a:t> 	EBT Card</a:t>
            </a:r>
          </a:p>
          <a:p>
            <a:pPr lvl="1">
              <a:buFont typeface="Wingdings 2"/>
              <a:buChar char="£"/>
            </a:pPr>
            <a:r>
              <a:rPr lang="en-US" sz="1200" dirty="0">
                <a:latin typeface="+mj-lt"/>
                <a:cs typeface="Arial" pitchFamily="34" charset="0"/>
                <a:sym typeface="Wingdings 2"/>
              </a:rPr>
              <a:t> 	Free/Reduced Lunch Letter</a:t>
            </a:r>
          </a:p>
          <a:p>
            <a:pPr lvl="1">
              <a:buFont typeface="Wingdings 2"/>
              <a:buChar char="£"/>
            </a:pPr>
            <a:r>
              <a:rPr lang="en-US" sz="1200" dirty="0">
                <a:latin typeface="+mj-lt"/>
                <a:cs typeface="Arial" pitchFamily="34" charset="0"/>
                <a:sym typeface="Wingdings 2"/>
              </a:rPr>
              <a:t> 	Medicaid Card</a:t>
            </a:r>
          </a:p>
          <a:p>
            <a:endParaRPr lang="en-US" sz="1200" dirty="0">
              <a:latin typeface="+mj-lt"/>
              <a:cs typeface="Arial" pitchFamily="34" charset="0"/>
            </a:endParaRPr>
          </a:p>
          <a:p>
            <a:r>
              <a:rPr lang="en-US" sz="1200" dirty="0">
                <a:latin typeface="+mj-lt"/>
                <a:cs typeface="Arial" pitchFamily="34" charset="0"/>
              </a:rPr>
              <a:t>Drop off for campers will be NO earlier than 8:30 AM.  Staff and counselors will be preparing for the day and doors will not open until 8:30 AM.  Pick up time is 4:00 PM.  A late fee will be charged if a child is still with us after 4:35 PM.  </a:t>
            </a:r>
          </a:p>
          <a:p>
            <a:endParaRPr lang="en-US" sz="1200" dirty="0">
              <a:latin typeface="+mj-lt"/>
              <a:cs typeface="Arial" pitchFamily="34" charset="0"/>
            </a:endParaRPr>
          </a:p>
          <a:p>
            <a:r>
              <a:rPr lang="en-US" sz="1200" dirty="0">
                <a:latin typeface="+mj-lt"/>
                <a:cs typeface="Arial" pitchFamily="34" charset="0"/>
              </a:rPr>
              <a:t>To ensure the safety of all Healthy Habits campers, we ask that you </a:t>
            </a:r>
            <a:r>
              <a:rPr lang="en-US" sz="1200" b="1" dirty="0">
                <a:latin typeface="+mj-lt"/>
                <a:cs typeface="Arial" pitchFamily="34" charset="0"/>
              </a:rPr>
              <a:t>bring and show a picture ID when picking up children at the end of each day</a:t>
            </a:r>
            <a:r>
              <a:rPr lang="en-US" sz="1200" dirty="0">
                <a:latin typeface="+mj-lt"/>
                <a:cs typeface="Arial" pitchFamily="34" charset="0"/>
              </a:rPr>
              <a:t>. Please send a note with your camper in the morning, should anyone other than the designated parent or guardian be responsible for pick-up on that particular day.</a:t>
            </a:r>
          </a:p>
          <a:p>
            <a:r>
              <a:rPr lang="en-US" sz="1200" dirty="0">
                <a:latin typeface="+mj-lt"/>
                <a:cs typeface="Arial" pitchFamily="34" charset="0"/>
              </a:rPr>
              <a:t> </a:t>
            </a:r>
          </a:p>
          <a:p>
            <a:r>
              <a:rPr lang="en-US" sz="1200" dirty="0">
                <a:latin typeface="+mj-lt"/>
                <a:cs typeface="Arial" pitchFamily="34" charset="0"/>
              </a:rPr>
              <a:t>Healthy Habits Camp is made possible through funding by the North Carolina Department of Health and Human Services Division of Social Services, and the United States Department of Agriculture.</a:t>
            </a:r>
          </a:p>
          <a:p>
            <a:endParaRPr lang="en-US" sz="1200" dirty="0">
              <a:latin typeface="+mj-lt"/>
              <a:cs typeface="Arial" pitchFamily="34" charset="0"/>
            </a:endParaRPr>
          </a:p>
          <a:p>
            <a:r>
              <a:rPr lang="en-US" sz="1200" dirty="0">
                <a:latin typeface="+mj-lt"/>
                <a:cs typeface="Arial" pitchFamily="34" charset="0"/>
              </a:rPr>
              <a:t>To register for one of Poe’s 2017 summer camp sessions, visit our website at </a:t>
            </a:r>
            <a:r>
              <a:rPr lang="en-US" sz="1200" dirty="0">
                <a:latin typeface="+mj-lt"/>
                <a:cs typeface="Arial" pitchFamily="34" charset="0"/>
                <a:hlinkClick r:id="rId4"/>
              </a:rPr>
              <a:t>www.poehealth.org</a:t>
            </a:r>
            <a:r>
              <a:rPr lang="en-US" sz="1200" dirty="0">
                <a:latin typeface="+mj-lt"/>
                <a:cs typeface="Arial" pitchFamily="34" charset="0"/>
              </a:rPr>
              <a:t> or you can pick up a registration packet at the Poe Center. For other questions, please contact Alaina Hart, Camp Director at </a:t>
            </a:r>
            <a:r>
              <a:rPr lang="en-US" sz="1200" dirty="0">
                <a:latin typeface="+mj-lt"/>
                <a:cs typeface="Arial" pitchFamily="34" charset="0"/>
                <a:hlinkClick r:id="rId5"/>
              </a:rPr>
              <a:t>a.carter@poehealth.org</a:t>
            </a:r>
            <a:r>
              <a:rPr lang="en-US" sz="1200" dirty="0">
                <a:latin typeface="+mj-lt"/>
                <a:cs typeface="Arial" pitchFamily="34" charset="0"/>
              </a:rPr>
              <a:t> or Kate </a:t>
            </a:r>
            <a:r>
              <a:rPr lang="en-US" sz="1200" dirty="0" err="1">
                <a:latin typeface="+mj-lt"/>
                <a:cs typeface="Arial" pitchFamily="34" charset="0"/>
              </a:rPr>
              <a:t>Mascho</a:t>
            </a:r>
            <a:r>
              <a:rPr lang="en-US" sz="1200" dirty="0">
                <a:latin typeface="+mj-lt"/>
                <a:cs typeface="Arial" pitchFamily="34" charset="0"/>
              </a:rPr>
              <a:t>, Scheduling Coordinator at </a:t>
            </a:r>
            <a:r>
              <a:rPr lang="en-US" sz="1200" u="sng" dirty="0">
                <a:latin typeface="+mj-lt"/>
                <a:cs typeface="Arial" pitchFamily="34" charset="0"/>
                <a:hlinkClick r:id="rId6"/>
              </a:rPr>
              <a:t>k.mascho@poehealth.org</a:t>
            </a:r>
            <a:r>
              <a:rPr lang="en-US" sz="1200" u="sng" dirty="0">
                <a:latin typeface="+mj-lt"/>
                <a:cs typeface="Arial" pitchFamily="34" charset="0"/>
              </a:rPr>
              <a:t>. </a:t>
            </a:r>
            <a:endParaRPr lang="en-US" sz="1200" dirty="0">
              <a:latin typeface="+mj-lt"/>
              <a:cs typeface="Arial" pitchFamily="34" charset="0"/>
            </a:endParaRPr>
          </a:p>
          <a:p>
            <a:endParaRPr lang="en-US" sz="1200" dirty="0">
              <a:latin typeface="+mj-lt"/>
              <a:cs typeface="Arial" pitchFamily="34" charset="0"/>
            </a:endParaRPr>
          </a:p>
          <a:p>
            <a:r>
              <a:rPr lang="en-US" sz="1200" dirty="0">
                <a:latin typeface="+mj-lt"/>
                <a:cs typeface="Arial" pitchFamily="34" charset="0"/>
              </a:rPr>
              <a:t>Again, thank you for choosing the Poe Center’s Healthy Habits Camp for your summer adventure!</a:t>
            </a:r>
          </a:p>
          <a:p>
            <a:r>
              <a:rPr lang="en-US" sz="1200" dirty="0">
                <a:latin typeface="+mj-lt"/>
                <a:cs typeface="Arial" pitchFamily="34" charset="0"/>
              </a:rPr>
              <a:t> </a:t>
            </a:r>
          </a:p>
          <a:p>
            <a:r>
              <a:rPr lang="en-US" sz="1200" dirty="0">
                <a:latin typeface="+mj-lt"/>
                <a:cs typeface="Arial" pitchFamily="34" charset="0"/>
              </a:rPr>
              <a:t>Sincerely,</a:t>
            </a:r>
          </a:p>
          <a:p>
            <a:r>
              <a:rPr lang="en-US" sz="1400" b="1" dirty="0">
                <a:solidFill>
                  <a:schemeClr val="accent4"/>
                </a:solidFill>
                <a:latin typeface="+mj-lt"/>
                <a:cs typeface="Arial" pitchFamily="34" charset="0"/>
              </a:rPr>
              <a:t>The Poe Center</a:t>
            </a:r>
            <a:endParaRPr lang="en-US" sz="1400" dirty="0">
              <a:solidFill>
                <a:schemeClr val="accent4"/>
              </a:solidFill>
              <a:latin typeface="+mj-lt"/>
              <a:cs typeface="Arial" pitchFamily="34" charset="0"/>
            </a:endParaRPr>
          </a:p>
          <a:p>
            <a:endParaRPr lang="en-US" dirty="0">
              <a:latin typeface="Georgia" pitchFamily="18" charset="0"/>
            </a:endParaRPr>
          </a:p>
        </p:txBody>
      </p:sp>
      <p:sp>
        <p:nvSpPr>
          <p:cNvPr id="14" name="TextBox 13"/>
          <p:cNvSpPr txBox="1"/>
          <p:nvPr/>
        </p:nvSpPr>
        <p:spPr>
          <a:xfrm>
            <a:off x="304800" y="8382000"/>
            <a:ext cx="7315200" cy="707886"/>
          </a:xfrm>
          <a:prstGeom prst="rect">
            <a:avLst/>
          </a:prstGeom>
          <a:noFill/>
        </p:spPr>
        <p:txBody>
          <a:bodyPr wrap="square" rtlCol="0">
            <a:spAutoFit/>
          </a:bodyPr>
          <a:lstStyle/>
          <a:p>
            <a:r>
              <a:rPr lang="en-US" sz="800" dirty="0"/>
              <a:t>This material was funded by USDA's Supplemental Nutrition Assistance Program. The Supplemental Nutrition Assistance Program provides nutrition assistance to people with low income. It can help you buy nutritious foods for a better diet. To find out more, call  </a:t>
            </a:r>
            <a:r>
              <a:rPr lang="en-US" sz="800" dirty="0">
                <a:hlinkClick r:id="rId7"/>
              </a:rPr>
              <a:t>1-800-221-5689</a:t>
            </a:r>
            <a:r>
              <a:rPr lang="en-US" sz="800" dirty="0"/>
              <a:t>. In accordance with Federal law and U.S. Department of Agriculture policy, this institution is prohibited from discriminating on the basis or race, color, national origin, sex, age, religion, political beliefs or disability. To file a complaint of discrimination, write USDA, Director, Office of Civil Right, 1400 Independence Avenue, SW, Washington, DC 20250-9410 or call </a:t>
            </a:r>
            <a:r>
              <a:rPr lang="en-US" sz="800" dirty="0">
                <a:hlinkClick r:id="rId8"/>
              </a:rPr>
              <a:t>(800)795-3272</a:t>
            </a:r>
            <a:r>
              <a:rPr lang="en-US" sz="800" dirty="0"/>
              <a:t> (voice) or </a:t>
            </a:r>
            <a:r>
              <a:rPr lang="en-US" sz="800" dirty="0">
                <a:hlinkClick r:id="rId9"/>
              </a:rPr>
              <a:t>(202)720-6382</a:t>
            </a:r>
            <a:r>
              <a:rPr lang="en-US" sz="800" dirty="0"/>
              <a:t> (TTY). USDA is an equal opportunity provider and employer. The Poe Center is an equal opportunity provider and employer.</a:t>
            </a:r>
            <a:endParaRPr lang="en-US" sz="800" dirty="0">
              <a:latin typeface="Arial" pitchFamily="34" charset="0"/>
              <a:cs typeface="Arial" pitchFamily="34" charset="0"/>
            </a:endParaRPr>
          </a:p>
        </p:txBody>
      </p:sp>
      <p:sp>
        <p:nvSpPr>
          <p:cNvPr id="8" name="TextBox 7"/>
          <p:cNvSpPr txBox="1"/>
          <p:nvPr/>
        </p:nvSpPr>
        <p:spPr>
          <a:xfrm>
            <a:off x="7391400" y="152400"/>
            <a:ext cx="228600" cy="276999"/>
          </a:xfrm>
          <a:prstGeom prst="rect">
            <a:avLst/>
          </a:prstGeom>
          <a:noFill/>
        </p:spPr>
        <p:txBody>
          <a:bodyPr wrap="square" rtlCol="0">
            <a:spAutoFit/>
          </a:bodyPr>
          <a:lstStyle/>
          <a:p>
            <a:r>
              <a:rPr lang="en-US" sz="1200" dirty="0">
                <a:latin typeface="Georgia" pitchFamily="18" charset="0"/>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870656"/>
            <a:ext cx="7772400" cy="381000"/>
          </a:xfrm>
          <a:prstGeom prst="rect">
            <a:avLst/>
          </a:prstGeom>
          <a:solidFill>
            <a:srgbClr val="4068AF"/>
          </a:solidFill>
          <a:ln>
            <a:solidFill>
              <a:srgbClr val="40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n 6"/>
          <p:cNvSpPr/>
          <p:nvPr/>
        </p:nvSpPr>
        <p:spPr>
          <a:xfrm>
            <a:off x="6019800" y="261056"/>
            <a:ext cx="1567744" cy="1567744"/>
          </a:xfrm>
          <a:prstGeom prst="sun">
            <a:avLst>
              <a:gd name="adj" fmla="val 18054"/>
            </a:avLst>
          </a:prstGeom>
          <a:solidFill>
            <a:srgbClr val="FFCC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Poe Center-Full Color"/>
          <p:cNvPicPr>
            <a:picLocks noChangeAspect="1" noChangeArrowheads="1"/>
          </p:cNvPicPr>
          <p:nvPr/>
        </p:nvPicPr>
        <p:blipFill>
          <a:blip r:embed="rId2" cstate="print"/>
          <a:srcRect/>
          <a:stretch>
            <a:fillRect/>
          </a:stretch>
        </p:blipFill>
        <p:spPr bwMode="auto">
          <a:xfrm>
            <a:off x="76200" y="100246"/>
            <a:ext cx="2496840" cy="737954"/>
          </a:xfrm>
          <a:prstGeom prst="rect">
            <a:avLst/>
          </a:prstGeom>
          <a:noFill/>
          <a:ln w="9525">
            <a:noFill/>
            <a:miter lim="800000"/>
            <a:headEnd/>
            <a:tailEnd/>
          </a:ln>
        </p:spPr>
      </p:pic>
      <p:sp>
        <p:nvSpPr>
          <p:cNvPr id="9" name="TextBox 8"/>
          <p:cNvSpPr txBox="1"/>
          <p:nvPr/>
        </p:nvSpPr>
        <p:spPr>
          <a:xfrm>
            <a:off x="0" y="870656"/>
            <a:ext cx="5867400" cy="369332"/>
          </a:xfrm>
          <a:prstGeom prst="rect">
            <a:avLst/>
          </a:prstGeom>
          <a:noFill/>
        </p:spPr>
        <p:txBody>
          <a:bodyPr wrap="square" rtlCol="0">
            <a:spAutoFit/>
          </a:bodyPr>
          <a:lstStyle/>
          <a:p>
            <a:pPr algn="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Behavior Expectations and Discipline Policy</a:t>
            </a:r>
          </a:p>
        </p:txBody>
      </p:sp>
      <p:sp>
        <p:nvSpPr>
          <p:cNvPr id="8" name="TextBox 7"/>
          <p:cNvSpPr txBox="1"/>
          <p:nvPr/>
        </p:nvSpPr>
        <p:spPr>
          <a:xfrm>
            <a:off x="228600" y="1290301"/>
            <a:ext cx="7315200" cy="7232749"/>
          </a:xfrm>
          <a:prstGeom prst="rect">
            <a:avLst/>
          </a:prstGeom>
          <a:noFill/>
        </p:spPr>
        <p:txBody>
          <a:bodyPr wrap="square" rtlCol="0">
            <a:spAutoFit/>
          </a:bodyPr>
          <a:lstStyle/>
          <a:p>
            <a:r>
              <a:rPr lang="en-US" sz="1000" dirty="0">
                <a:latin typeface="+mj-lt"/>
                <a:ea typeface="Times New Roman"/>
                <a:cs typeface="Times New Roman"/>
              </a:rPr>
              <a:t>The Poe Center believes that it is important to maintain order and discipline throughout all </a:t>
            </a:r>
          </a:p>
          <a:p>
            <a:r>
              <a:rPr lang="en-US" sz="1000" dirty="0">
                <a:latin typeface="+mj-lt"/>
                <a:ea typeface="Times New Roman"/>
                <a:cs typeface="Times New Roman"/>
              </a:rPr>
              <a:t>programs. Providing campers and staff with a safe, positive learning environment is Poe’s </a:t>
            </a:r>
          </a:p>
          <a:p>
            <a:r>
              <a:rPr lang="en-US" sz="1000" dirty="0">
                <a:latin typeface="+mj-lt"/>
                <a:ea typeface="Times New Roman"/>
                <a:cs typeface="Times New Roman"/>
              </a:rPr>
              <a:t>top priority.</a:t>
            </a:r>
          </a:p>
          <a:p>
            <a:endParaRPr lang="en-US" sz="1000" dirty="0">
              <a:latin typeface="+mj-lt"/>
              <a:ea typeface="Times New Roman"/>
              <a:cs typeface="Times New Roman"/>
            </a:endParaRPr>
          </a:p>
          <a:p>
            <a:r>
              <a:rPr lang="en-US" sz="1000" dirty="0">
                <a:latin typeface="+mj-lt"/>
                <a:ea typeface="Times New Roman"/>
                <a:cs typeface="Times New Roman"/>
              </a:rPr>
              <a:t>The Poe Center makes every effort to help parents/guardians and campers understand Poe’s definitions of acceptable and unacceptable behaviors, attitudes and actions. Please review the following with your child(</a:t>
            </a:r>
            <a:r>
              <a:rPr lang="en-US" sz="1000" dirty="0" err="1">
                <a:latin typeface="+mj-lt"/>
                <a:ea typeface="Times New Roman"/>
                <a:cs typeface="Times New Roman"/>
              </a:rPr>
              <a:t>ren</a:t>
            </a:r>
            <a:r>
              <a:rPr lang="en-US" sz="1000" dirty="0">
                <a:latin typeface="+mj-lt"/>
                <a:ea typeface="Times New Roman"/>
                <a:cs typeface="Times New Roman"/>
              </a:rPr>
              <a:t>). If you have any questions, please contact Alaina Hart at </a:t>
            </a:r>
            <a:r>
              <a:rPr lang="en-US" sz="1000" dirty="0">
                <a:latin typeface="+mj-lt"/>
                <a:ea typeface="Times New Roman"/>
                <a:cs typeface="Times New Roman"/>
                <a:hlinkClick r:id="rId3"/>
              </a:rPr>
              <a:t>a.carter@poehealth.org</a:t>
            </a:r>
            <a:r>
              <a:rPr lang="en-US" sz="1000" dirty="0">
                <a:latin typeface="+mj-lt"/>
                <a:ea typeface="Times New Roman"/>
                <a:cs typeface="Times New Roman"/>
              </a:rPr>
              <a:t> or (919) 231-4006 or Kate </a:t>
            </a:r>
            <a:r>
              <a:rPr lang="en-US" sz="1000" dirty="0" err="1">
                <a:latin typeface="+mj-lt"/>
                <a:ea typeface="Times New Roman"/>
                <a:cs typeface="Times New Roman"/>
              </a:rPr>
              <a:t>Mascho</a:t>
            </a:r>
            <a:r>
              <a:rPr lang="en-US" sz="1000" dirty="0">
                <a:latin typeface="+mj-lt"/>
                <a:ea typeface="Times New Roman"/>
                <a:cs typeface="Times New Roman"/>
              </a:rPr>
              <a:t> at </a:t>
            </a:r>
            <a:r>
              <a:rPr lang="en-US" sz="1000" dirty="0">
                <a:latin typeface="+mj-lt"/>
                <a:ea typeface="Times New Roman"/>
                <a:cs typeface="Times New Roman"/>
                <a:hlinkClick r:id="rId4"/>
              </a:rPr>
              <a:t>k.mascho@poealth.org</a:t>
            </a:r>
            <a:r>
              <a:rPr lang="en-US" sz="1000" dirty="0">
                <a:latin typeface="+mj-lt"/>
                <a:ea typeface="Times New Roman"/>
                <a:cs typeface="Times New Roman"/>
              </a:rPr>
              <a:t> </a:t>
            </a:r>
          </a:p>
          <a:p>
            <a:endParaRPr lang="en-US" sz="1000" dirty="0">
              <a:latin typeface="+mj-lt"/>
              <a:ea typeface="Times New Roman"/>
              <a:cs typeface="Times New Roman"/>
            </a:endParaRPr>
          </a:p>
          <a:p>
            <a:r>
              <a:rPr lang="en-US" sz="1000" dirty="0">
                <a:latin typeface="+mj-lt"/>
                <a:ea typeface="Times New Roman"/>
                <a:cs typeface="Times New Roman"/>
              </a:rPr>
              <a:t>Thank you for your cooperation!</a:t>
            </a:r>
            <a:endParaRPr lang="en-US" sz="1400" dirty="0">
              <a:latin typeface="+mj-lt"/>
              <a:ea typeface="Times New Roman"/>
              <a:cs typeface="Times New Roman"/>
            </a:endParaRPr>
          </a:p>
          <a:p>
            <a:r>
              <a:rPr lang="en-US" sz="1400" dirty="0">
                <a:latin typeface="+mj-lt"/>
                <a:ea typeface="Times New Roman"/>
                <a:cs typeface="Times New Roman"/>
              </a:rPr>
              <a:t> </a:t>
            </a:r>
          </a:p>
          <a:p>
            <a:r>
              <a:rPr lang="en-US" sz="1100" b="1" dirty="0">
                <a:solidFill>
                  <a:srgbClr val="4068AF"/>
                </a:solidFill>
                <a:latin typeface="+mj-lt"/>
                <a:ea typeface="Times New Roman"/>
                <a:cs typeface="Times New Roman"/>
              </a:rPr>
              <a:t>The Poe Center does NOT condone and will NOT permit:</a:t>
            </a:r>
          </a:p>
          <a:p>
            <a:endParaRPr lang="en-US" sz="400" dirty="0">
              <a:latin typeface="+mj-lt"/>
              <a:ea typeface="Times New Roman"/>
              <a:cs typeface="Times New Roman"/>
            </a:endParaRP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Physical punishment.</a:t>
            </a: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The use of threats, ridicule, yelling and inappropriate language.</a:t>
            </a:r>
          </a:p>
          <a:p>
            <a:pPr marL="342900" lvl="0" indent="-228600">
              <a:buFont typeface="+mj-lt"/>
              <a:buAutoNum type="arabicPeriod"/>
              <a:tabLst>
                <a:tab pos="457200" algn="l"/>
              </a:tabLst>
            </a:pPr>
            <a:r>
              <a:rPr lang="en-US" sz="900" dirty="0">
                <a:latin typeface="+mj-lt"/>
                <a:ea typeface="Times New Roman"/>
                <a:cs typeface="Arial" pitchFamily="34" charset="0"/>
              </a:rPr>
              <a:t>Camp counselors leaving children unattended or unsupervised.</a:t>
            </a:r>
          </a:p>
          <a:p>
            <a:pPr marL="342900" lvl="0" indent="-228600">
              <a:buFont typeface="+mj-lt"/>
              <a:buAutoNum type="arabicPeriod"/>
              <a:tabLst>
                <a:tab pos="457200" algn="l"/>
              </a:tabLst>
            </a:pPr>
            <a:endParaRPr lang="en-US" sz="900" dirty="0">
              <a:latin typeface="+mj-lt"/>
              <a:ea typeface="Times New Roman"/>
              <a:cs typeface="Arial" pitchFamily="34" charset="0"/>
            </a:endParaRPr>
          </a:p>
          <a:p>
            <a:pPr marL="342900" lvl="0" indent="-228600">
              <a:buFont typeface="+mj-lt"/>
              <a:buAutoNum type="arabicPeriod"/>
              <a:tabLst>
                <a:tab pos="457200" algn="l"/>
              </a:tabLst>
            </a:pPr>
            <a:r>
              <a:rPr lang="en-US" sz="900" dirty="0">
                <a:latin typeface="+mj-lt"/>
                <a:ea typeface="Times New Roman"/>
                <a:cs typeface="Arial" pitchFamily="34" charset="0"/>
              </a:rPr>
              <a:t>Bullying behaviors or disrespectful actions from staff or children</a:t>
            </a:r>
          </a:p>
          <a:p>
            <a:pPr marL="342900" lvl="0" indent="-342900">
              <a:tabLst>
                <a:tab pos="457200" algn="l"/>
              </a:tabLst>
            </a:pPr>
            <a:endParaRPr lang="en-US" sz="1400" dirty="0">
              <a:latin typeface="+mj-lt"/>
              <a:ea typeface="Times New Roman"/>
              <a:cs typeface="Arial" pitchFamily="34" charset="0"/>
            </a:endParaRPr>
          </a:p>
          <a:p>
            <a:r>
              <a:rPr lang="en-US" sz="1100" b="1" dirty="0">
                <a:solidFill>
                  <a:srgbClr val="4068AF"/>
                </a:solidFill>
                <a:latin typeface="+mj-lt"/>
                <a:ea typeface="Times New Roman"/>
                <a:cs typeface="Times New Roman"/>
              </a:rPr>
              <a:t>A child’s behavior is expected to be consistent with the following:</a:t>
            </a:r>
          </a:p>
          <a:p>
            <a:endParaRPr lang="en-US" sz="400" dirty="0">
              <a:latin typeface="+mj-lt"/>
              <a:ea typeface="Times New Roman"/>
              <a:cs typeface="Times New Roman"/>
            </a:endParaRP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Use appropriate language at all times.</a:t>
            </a: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Cooperate with staff, follow directions and stay with the group-no running away/off from Healthy Habits Camp.</a:t>
            </a: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Respect other children and staff, equipment and facilities, and yourself.</a:t>
            </a:r>
          </a:p>
          <a:p>
            <a:pPr marL="342900" lvl="0" indent="-228600">
              <a:buFont typeface="+mj-lt"/>
              <a:buAutoNum type="arabicPeriod"/>
              <a:tabLst>
                <a:tab pos="457200" algn="l"/>
              </a:tabLst>
            </a:pPr>
            <a:r>
              <a:rPr lang="en-US" sz="900" dirty="0">
                <a:latin typeface="+mj-lt"/>
                <a:ea typeface="Times New Roman"/>
                <a:cs typeface="Arial" pitchFamily="34" charset="0"/>
              </a:rPr>
              <a:t>Maintain a positive attitude.</a:t>
            </a:r>
          </a:p>
          <a:p>
            <a:pPr marL="342900" lvl="0" indent="-342900">
              <a:tabLst>
                <a:tab pos="457200" algn="l"/>
              </a:tabLst>
            </a:pPr>
            <a:endParaRPr lang="en-US" sz="1400" dirty="0">
              <a:latin typeface="+mj-lt"/>
              <a:ea typeface="Times New Roman"/>
              <a:cs typeface="Arial" pitchFamily="34" charset="0"/>
            </a:endParaRPr>
          </a:p>
          <a:p>
            <a:r>
              <a:rPr lang="en-US" sz="1100" b="1" dirty="0">
                <a:solidFill>
                  <a:srgbClr val="4068AF"/>
                </a:solidFill>
                <a:latin typeface="+mj-lt"/>
                <a:ea typeface="Times New Roman"/>
                <a:cs typeface="Times New Roman"/>
              </a:rPr>
              <a:t>The Discipline Policy</a:t>
            </a:r>
          </a:p>
          <a:p>
            <a:endParaRPr lang="en-US" sz="400" dirty="0">
              <a:latin typeface="+mj-lt"/>
              <a:ea typeface="Times New Roman"/>
              <a:cs typeface="Times New Roman"/>
            </a:endParaRP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If a child is unable to comply with the behavior expectations, a conference will be held by the Program Director with the child. The parent(s)/guardian will be notified in writing.</a:t>
            </a: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If after the above meeting the child is still unable to comply with the behavior expectations, the Program Director will set up a conference with the parent(s)/guardian. A behavior contract will be established and signed by the child (if applicable), the parent(s)/guardian and the Program Director. </a:t>
            </a: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If the child’s behavior continues to be disruptive and/or unsafe, the child will be subject to suspension or dismissal. </a:t>
            </a:r>
          </a:p>
          <a:p>
            <a:pPr marL="342900" lvl="0" indent="-228600">
              <a:buFont typeface="+mj-lt"/>
              <a:buAutoNum type="arabicPeriod"/>
              <a:tabLst>
                <a:tab pos="457200" algn="l"/>
              </a:tabLst>
            </a:pPr>
            <a:r>
              <a:rPr lang="en-US" sz="900" dirty="0">
                <a:latin typeface="+mj-lt"/>
                <a:ea typeface="Times New Roman"/>
                <a:cs typeface="Arial" pitchFamily="34" charset="0"/>
              </a:rPr>
              <a:t>Failure of the parent(s)/guardian to attend conference(s) and cooperate will subject the child to suspension or dismissal. </a:t>
            </a:r>
          </a:p>
          <a:p>
            <a:pPr marL="342900" lvl="0" indent="-342900">
              <a:tabLst>
                <a:tab pos="457200" algn="l"/>
              </a:tabLst>
            </a:pPr>
            <a:endParaRPr lang="en-US" sz="1400" dirty="0">
              <a:latin typeface="+mj-lt"/>
              <a:ea typeface="Times New Roman"/>
              <a:cs typeface="Times New Roman"/>
            </a:endParaRPr>
          </a:p>
          <a:p>
            <a:r>
              <a:rPr lang="en-US" sz="1100" b="1" dirty="0">
                <a:solidFill>
                  <a:srgbClr val="4068AF"/>
                </a:solidFill>
                <a:latin typeface="+mj-lt"/>
                <a:ea typeface="Times New Roman"/>
                <a:cs typeface="Times New Roman"/>
              </a:rPr>
              <a:t>Behaviors which may result in immediate dismissal include but are not limited to:</a:t>
            </a:r>
          </a:p>
          <a:p>
            <a:pPr marL="342900" indent="-228600"/>
            <a:endParaRPr lang="en-US" sz="400" dirty="0">
              <a:latin typeface="+mj-lt"/>
              <a:ea typeface="Times New Roman"/>
              <a:cs typeface="Times New Roman"/>
            </a:endParaRP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Any action that could threaten or pose a direct threat to the physical/emotional safety of the child, other children or staff (this includes: fighting, possessing a weapon of any kind, biting, kicking, and/or engaging in physical confrontations or altercations).</a:t>
            </a: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Vandalism or destruction of Poe Center property or property of others.</a:t>
            </a: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Sexual misconduct.</a:t>
            </a: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Possession of or use of alcohol or controlled substances unless under doctor’s prescription(s).</a:t>
            </a:r>
          </a:p>
          <a:p>
            <a:pPr marL="342900" lvl="0" indent="-228600">
              <a:spcAft>
                <a:spcPts val="600"/>
              </a:spcAft>
              <a:buFont typeface="+mj-lt"/>
              <a:buAutoNum type="arabicPeriod"/>
              <a:tabLst>
                <a:tab pos="457200" algn="l"/>
              </a:tabLst>
            </a:pPr>
            <a:r>
              <a:rPr lang="en-US" sz="900" dirty="0">
                <a:latin typeface="+mj-lt"/>
                <a:ea typeface="Times New Roman"/>
                <a:cs typeface="Arial" pitchFamily="34" charset="0"/>
              </a:rPr>
              <a:t>Running away/off from Healthy Habits Camp.</a:t>
            </a:r>
          </a:p>
        </p:txBody>
      </p:sp>
      <p:sp>
        <p:nvSpPr>
          <p:cNvPr id="12" name="TextBox 11"/>
          <p:cNvSpPr txBox="1"/>
          <p:nvPr/>
        </p:nvSpPr>
        <p:spPr>
          <a:xfrm>
            <a:off x="7391400" y="152400"/>
            <a:ext cx="228600" cy="276999"/>
          </a:xfrm>
          <a:prstGeom prst="rect">
            <a:avLst/>
          </a:prstGeom>
          <a:noFill/>
        </p:spPr>
        <p:txBody>
          <a:bodyPr wrap="square" rtlCol="0">
            <a:spAutoFit/>
          </a:bodyPr>
          <a:lstStyle/>
          <a:p>
            <a:r>
              <a:rPr lang="en-US" sz="1200" dirty="0">
                <a:latin typeface="Georgia" pitchFamily="18" charset="0"/>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870656"/>
            <a:ext cx="7772400" cy="381000"/>
          </a:xfrm>
          <a:prstGeom prst="rect">
            <a:avLst/>
          </a:prstGeom>
          <a:solidFill>
            <a:srgbClr val="77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7BC1F"/>
              </a:solidFill>
            </a:endParaRPr>
          </a:p>
        </p:txBody>
      </p:sp>
      <p:sp>
        <p:nvSpPr>
          <p:cNvPr id="7" name="Sun 6"/>
          <p:cNvSpPr/>
          <p:nvPr/>
        </p:nvSpPr>
        <p:spPr>
          <a:xfrm>
            <a:off x="6019800" y="261056"/>
            <a:ext cx="1567744" cy="1567744"/>
          </a:xfrm>
          <a:prstGeom prst="sun">
            <a:avLst>
              <a:gd name="adj" fmla="val 18054"/>
            </a:avLst>
          </a:prstGeom>
          <a:solidFill>
            <a:srgbClr val="FFCC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Poe Center-Full Color"/>
          <p:cNvPicPr>
            <a:picLocks noChangeAspect="1" noChangeArrowheads="1"/>
          </p:cNvPicPr>
          <p:nvPr/>
        </p:nvPicPr>
        <p:blipFill>
          <a:blip r:embed="rId2" cstate="print"/>
          <a:srcRect/>
          <a:stretch>
            <a:fillRect/>
          </a:stretch>
        </p:blipFill>
        <p:spPr bwMode="auto">
          <a:xfrm>
            <a:off x="76200" y="100246"/>
            <a:ext cx="2496840" cy="737954"/>
          </a:xfrm>
          <a:prstGeom prst="rect">
            <a:avLst/>
          </a:prstGeom>
          <a:noFill/>
          <a:ln w="9525">
            <a:noFill/>
            <a:miter lim="800000"/>
            <a:headEnd/>
            <a:tailEnd/>
          </a:ln>
        </p:spPr>
      </p:pic>
      <p:sp>
        <p:nvSpPr>
          <p:cNvPr id="9" name="TextBox 8"/>
          <p:cNvSpPr txBox="1"/>
          <p:nvPr/>
        </p:nvSpPr>
        <p:spPr>
          <a:xfrm>
            <a:off x="0" y="870656"/>
            <a:ext cx="5867400" cy="369332"/>
          </a:xfrm>
          <a:prstGeom prst="rect">
            <a:avLst/>
          </a:prstGeom>
          <a:noFill/>
        </p:spPr>
        <p:txBody>
          <a:bodyPr wrap="square" rtlCol="0">
            <a:spAutoFit/>
          </a:bodyPr>
          <a:lstStyle/>
          <a:p>
            <a:pPr algn="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Healthy Habits Camp: At A Glance</a:t>
            </a:r>
          </a:p>
        </p:txBody>
      </p:sp>
      <p:sp>
        <p:nvSpPr>
          <p:cNvPr id="8" name="TextBox 7"/>
          <p:cNvSpPr txBox="1"/>
          <p:nvPr/>
        </p:nvSpPr>
        <p:spPr>
          <a:xfrm>
            <a:off x="130776" y="1239988"/>
            <a:ext cx="7467600" cy="1661993"/>
          </a:xfrm>
          <a:prstGeom prst="rect">
            <a:avLst/>
          </a:prstGeom>
          <a:noFill/>
        </p:spPr>
        <p:txBody>
          <a:bodyPr wrap="square" rtlCol="0">
            <a:spAutoFit/>
          </a:bodyPr>
          <a:lstStyle/>
          <a:p>
            <a:r>
              <a:rPr lang="en-US" sz="1100" b="1" dirty="0">
                <a:latin typeface="+mj-lt"/>
                <a:ea typeface="Times New Roman"/>
                <a:cs typeface="Arial" pitchFamily="34" charset="0"/>
              </a:rPr>
              <a:t>Drop-off/Pick-up: </a:t>
            </a:r>
            <a:r>
              <a:rPr lang="en-US" sz="1000" dirty="0">
                <a:latin typeface="+mj-lt"/>
                <a:ea typeface="Times New Roman"/>
                <a:cs typeface="Arial" pitchFamily="34" charset="0"/>
              </a:rPr>
              <a:t>8:30 a.m. to 4:00 p.m.</a:t>
            </a:r>
          </a:p>
          <a:p>
            <a:r>
              <a:rPr lang="en-US" sz="1000" dirty="0">
                <a:latin typeface="+mj-lt"/>
                <a:ea typeface="Times New Roman"/>
                <a:cs typeface="Arial" pitchFamily="34" charset="0"/>
              </a:rPr>
              <a:t> </a:t>
            </a:r>
          </a:p>
          <a:p>
            <a:r>
              <a:rPr lang="en-US" sz="1100" b="1" dirty="0">
                <a:latin typeface="+mj-lt"/>
                <a:ea typeface="Times New Roman"/>
                <a:cs typeface="Arial" pitchFamily="34" charset="0"/>
              </a:rPr>
              <a:t>Camp Groups: (varies by age also)</a:t>
            </a:r>
          </a:p>
          <a:p>
            <a:pPr marL="285750" indent="-171450">
              <a:buFont typeface="Arial" pitchFamily="34" charset="0"/>
              <a:buChar char="•"/>
            </a:pPr>
            <a:r>
              <a:rPr lang="en-US" sz="1000" dirty="0">
                <a:latin typeface="+mj-lt"/>
                <a:ea typeface="Times New Roman"/>
                <a:cs typeface="Arial" pitchFamily="34" charset="0"/>
              </a:rPr>
              <a:t>Lower Elementary rising 1st and 2nd grade</a:t>
            </a:r>
          </a:p>
          <a:p>
            <a:pPr marL="285750" indent="-171450">
              <a:buFont typeface="Arial" pitchFamily="34" charset="0"/>
              <a:buChar char="•"/>
            </a:pPr>
            <a:r>
              <a:rPr lang="en-US" sz="1000" dirty="0">
                <a:latin typeface="+mj-lt"/>
                <a:ea typeface="Times New Roman"/>
                <a:cs typeface="Arial" pitchFamily="34" charset="0"/>
              </a:rPr>
              <a:t>Middle Elementary rising 3</a:t>
            </a:r>
            <a:r>
              <a:rPr lang="en-US" sz="1000" baseline="30000" dirty="0">
                <a:latin typeface="+mj-lt"/>
                <a:ea typeface="Times New Roman"/>
                <a:cs typeface="Arial" pitchFamily="34" charset="0"/>
              </a:rPr>
              <a:t>rd</a:t>
            </a:r>
            <a:r>
              <a:rPr lang="en-US" sz="1000" dirty="0">
                <a:latin typeface="+mj-lt"/>
                <a:ea typeface="Times New Roman"/>
                <a:cs typeface="Arial" pitchFamily="34" charset="0"/>
              </a:rPr>
              <a:t> through 4</a:t>
            </a:r>
            <a:r>
              <a:rPr lang="en-US" sz="1000" baseline="30000" dirty="0">
                <a:latin typeface="+mj-lt"/>
                <a:ea typeface="Times New Roman"/>
                <a:cs typeface="Arial" pitchFamily="34" charset="0"/>
              </a:rPr>
              <a:t>th</a:t>
            </a:r>
            <a:r>
              <a:rPr lang="en-US" sz="1000" dirty="0">
                <a:latin typeface="+mj-lt"/>
                <a:ea typeface="Times New Roman"/>
                <a:cs typeface="Arial" pitchFamily="34" charset="0"/>
              </a:rPr>
              <a:t> grade</a:t>
            </a:r>
          </a:p>
          <a:p>
            <a:pPr marL="285750" indent="-171450">
              <a:buFont typeface="Arial" pitchFamily="34" charset="0"/>
              <a:buChar char="•"/>
            </a:pPr>
            <a:r>
              <a:rPr lang="en-US" sz="1000" dirty="0">
                <a:latin typeface="+mj-lt"/>
                <a:ea typeface="Times New Roman"/>
                <a:cs typeface="Arial" pitchFamily="34" charset="0"/>
              </a:rPr>
              <a:t>Upper Elementary rising 4th and 5th grade</a:t>
            </a:r>
            <a:endParaRPr lang="en-US" sz="800" dirty="0">
              <a:latin typeface="+mj-lt"/>
              <a:ea typeface="Times New Roman"/>
              <a:cs typeface="Arial" pitchFamily="34" charset="0"/>
            </a:endParaRPr>
          </a:p>
          <a:p>
            <a:endParaRPr lang="en-US" sz="800" dirty="0">
              <a:latin typeface="+mj-lt"/>
              <a:ea typeface="Times New Roman"/>
              <a:cs typeface="Arial" pitchFamily="34" charset="0"/>
            </a:endParaRPr>
          </a:p>
          <a:p>
            <a:pPr algn="ctr"/>
            <a:r>
              <a:rPr lang="en-US" sz="1200" b="1" dirty="0">
                <a:latin typeface="+mj-lt"/>
                <a:ea typeface="Times New Roman"/>
                <a:cs typeface="Arial" pitchFamily="34" charset="0"/>
              </a:rPr>
              <a:t>A Typical Day at Poe’s Healthy Habits Camp</a:t>
            </a:r>
          </a:p>
          <a:p>
            <a:r>
              <a:rPr lang="en-US" sz="1000" dirty="0">
                <a:latin typeface="+mj-lt"/>
                <a:ea typeface="Times New Roman"/>
                <a:cs typeface="Arial" pitchFamily="34" charset="0"/>
              </a:rPr>
              <a:t> </a:t>
            </a:r>
            <a:r>
              <a:rPr lang="en-US" sz="950" i="1" dirty="0">
                <a:latin typeface="+mj-lt"/>
                <a:ea typeface="Times New Roman"/>
                <a:cs typeface="Arial" pitchFamily="34" charset="0"/>
              </a:rPr>
              <a:t>(This is a general schedule. Activities for each day will have a specific health theme. Daily schedules are provided upon request).</a:t>
            </a:r>
          </a:p>
          <a:p>
            <a:endParaRPr lang="en-US" sz="1000" dirty="0">
              <a:latin typeface="Arial" pitchFamily="34" charset="0"/>
              <a:ea typeface="Times New Roman"/>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862988694"/>
              </p:ext>
            </p:extLst>
          </p:nvPr>
        </p:nvGraphicFramePr>
        <p:xfrm>
          <a:off x="270415" y="2740964"/>
          <a:ext cx="7315200" cy="6541988"/>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404756">
                <a:tc>
                  <a:txBody>
                    <a:bodyPr/>
                    <a:lstStyle/>
                    <a:p>
                      <a:pPr algn="ctr"/>
                      <a:r>
                        <a:rPr lang="en-US" sz="1400" u="sng" dirty="0">
                          <a:solidFill>
                            <a:schemeClr val="tx1"/>
                          </a:solidFill>
                          <a:latin typeface="+mj-lt"/>
                        </a:rPr>
                        <a:t>Time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u="none" baseline="0" dirty="0">
                          <a:solidFill>
                            <a:schemeClr val="tx1"/>
                          </a:solidFill>
                          <a:latin typeface="+mj-lt"/>
                        </a:rPr>
                        <a:t>     </a:t>
                      </a:r>
                      <a:r>
                        <a:rPr lang="en-US" sz="1400" u="sng" dirty="0">
                          <a:solidFill>
                            <a:schemeClr val="tx1"/>
                          </a:solidFill>
                          <a:latin typeface="+mj-lt"/>
                        </a:rPr>
                        <a:t>Activity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u="sng" dirty="0">
                          <a:solidFill>
                            <a:schemeClr val="tx1"/>
                          </a:solidFill>
                          <a:latin typeface="+mj-lt"/>
                        </a:rPr>
                        <a:t>Location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4756">
                <a:tc>
                  <a:txBody>
                    <a:bodyPr/>
                    <a:lstStyle/>
                    <a:p>
                      <a:pPr marL="0" marR="0" algn="r">
                        <a:spcBef>
                          <a:spcPts val="0"/>
                        </a:spcBef>
                        <a:spcAft>
                          <a:spcPts val="0"/>
                        </a:spcAft>
                      </a:pPr>
                      <a:r>
                        <a:rPr lang="en-US" sz="1050" dirty="0">
                          <a:solidFill>
                            <a:schemeClr val="tx1"/>
                          </a:solidFill>
                          <a:latin typeface="+mj-lt"/>
                          <a:ea typeface="Times New Roman"/>
                          <a:cs typeface="Arial" pitchFamily="34" charset="0"/>
                        </a:rPr>
                        <a:t>8:30 – 9:00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US" sz="1050" dirty="0">
                          <a:solidFill>
                            <a:schemeClr val="tx1"/>
                          </a:solidFill>
                          <a:latin typeface="+mj-lt"/>
                          <a:ea typeface="Times New Roman"/>
                          <a:cs typeface="Arial" pitchFamily="34" charset="0"/>
                        </a:rPr>
                        <a:t>Breakfast: Arrival, Orientation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050" dirty="0">
                          <a:solidFill>
                            <a:schemeClr val="tx1"/>
                          </a:solidFill>
                          <a:latin typeface="+mj-lt"/>
                          <a:ea typeface="Times New Roman"/>
                          <a:cs typeface="Arial" pitchFamily="34" charset="0"/>
                        </a:rPr>
                        <a:t>Atrium/General</a:t>
                      </a:r>
                      <a:r>
                        <a:rPr lang="en-US" sz="1050" baseline="0" dirty="0">
                          <a:solidFill>
                            <a:schemeClr val="tx1"/>
                          </a:solidFill>
                          <a:latin typeface="+mj-lt"/>
                          <a:ea typeface="Times New Roman"/>
                          <a:cs typeface="Arial" pitchFamily="34" charset="0"/>
                        </a:rPr>
                        <a:t> Health</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4756">
                <a:tc>
                  <a:txBody>
                    <a:bodyPr/>
                    <a:lstStyle/>
                    <a:p>
                      <a:pPr marL="0" marR="0" algn="r">
                        <a:spcBef>
                          <a:spcPts val="0"/>
                        </a:spcBef>
                        <a:spcAft>
                          <a:spcPts val="0"/>
                        </a:spcAft>
                      </a:pPr>
                      <a:r>
                        <a:rPr lang="en-US" sz="1050" dirty="0">
                          <a:solidFill>
                            <a:schemeClr val="tx1"/>
                          </a:solidFill>
                          <a:latin typeface="+mj-lt"/>
                          <a:ea typeface="Times New Roman"/>
                          <a:cs typeface="Arial" pitchFamily="34" charset="0"/>
                        </a:rPr>
                        <a:t>9:00 – 9:30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US" sz="1050" dirty="0">
                          <a:solidFill>
                            <a:schemeClr val="tx1"/>
                          </a:solidFill>
                          <a:latin typeface="+mj-lt"/>
                          <a:ea typeface="Times New Roman"/>
                          <a:cs typeface="Arial" pitchFamily="34" charset="0"/>
                        </a:rPr>
                        <a:t>Morning</a:t>
                      </a:r>
                      <a:r>
                        <a:rPr lang="en-US" sz="1050" baseline="0" dirty="0">
                          <a:solidFill>
                            <a:schemeClr val="tx1"/>
                          </a:solidFill>
                          <a:latin typeface="+mj-lt"/>
                          <a:ea typeface="Times New Roman"/>
                          <a:cs typeface="Arial" pitchFamily="34" charset="0"/>
                        </a:rPr>
                        <a:t> Rotation 1: </a:t>
                      </a:r>
                      <a:r>
                        <a:rPr lang="en-US" sz="1050" dirty="0">
                          <a:solidFill>
                            <a:schemeClr val="tx1"/>
                          </a:solidFill>
                          <a:latin typeface="+mj-lt"/>
                          <a:ea typeface="Times New Roman"/>
                          <a:cs typeface="Arial" pitchFamily="34" charset="0"/>
                        </a:rPr>
                        <a:t>Health</a:t>
                      </a:r>
                      <a:r>
                        <a:rPr lang="en-US" sz="1050" baseline="0" dirty="0">
                          <a:solidFill>
                            <a:schemeClr val="tx1"/>
                          </a:solidFill>
                          <a:latin typeface="+mj-lt"/>
                          <a:ea typeface="Times New Roman"/>
                          <a:cs typeface="Arial" pitchFamily="34" charset="0"/>
                        </a:rPr>
                        <a:t> related education program </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050" dirty="0">
                          <a:solidFill>
                            <a:schemeClr val="tx1"/>
                          </a:solidFill>
                          <a:latin typeface="+mj-lt"/>
                          <a:ea typeface="Times New Roman"/>
                          <a:cs typeface="Arial" pitchFamily="34" charset="0"/>
                        </a:rPr>
                        <a:t>General Health</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4756">
                <a:tc>
                  <a:txBody>
                    <a:bodyPr/>
                    <a:lstStyle/>
                    <a:p>
                      <a:pPr marL="0" marR="0" algn="r">
                        <a:spcBef>
                          <a:spcPts val="0"/>
                        </a:spcBef>
                        <a:spcAft>
                          <a:spcPts val="0"/>
                        </a:spcAft>
                      </a:pPr>
                      <a:r>
                        <a:rPr lang="en-US" sz="1050" dirty="0">
                          <a:solidFill>
                            <a:schemeClr val="tx1"/>
                          </a:solidFill>
                          <a:latin typeface="+mj-lt"/>
                          <a:ea typeface="Times New Roman"/>
                          <a:cs typeface="Arial" pitchFamily="34" charset="0"/>
                        </a:rPr>
                        <a:t>9:30 – 10:00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US" sz="1050" dirty="0">
                          <a:solidFill>
                            <a:schemeClr val="tx1"/>
                          </a:solidFill>
                          <a:latin typeface="+mj-lt"/>
                          <a:ea typeface="Times New Roman"/>
                          <a:cs typeface="Arial" pitchFamily="34" charset="0"/>
                        </a:rPr>
                        <a:t>Morning Rotation 2: Arts and Crafts</a:t>
                      </a:r>
                      <a:r>
                        <a:rPr lang="en-US" sz="1050" baseline="0" dirty="0">
                          <a:solidFill>
                            <a:schemeClr val="tx1"/>
                          </a:solidFill>
                          <a:latin typeface="+mj-lt"/>
                          <a:ea typeface="Times New Roman"/>
                          <a:cs typeface="Arial" pitchFamily="34" charset="0"/>
                        </a:rPr>
                        <a:t> activity</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050" baseline="0" dirty="0">
                          <a:solidFill>
                            <a:schemeClr val="tx1"/>
                          </a:solidFill>
                          <a:latin typeface="+mj-lt"/>
                          <a:ea typeface="Times New Roman"/>
                          <a:cs typeface="Arial" pitchFamily="34" charset="0"/>
                        </a:rPr>
                        <a:t>Family Life Theater</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4756">
                <a:tc>
                  <a:txBody>
                    <a:bodyPr/>
                    <a:lstStyle/>
                    <a:p>
                      <a:pPr marL="0" marR="0" algn="r">
                        <a:spcBef>
                          <a:spcPts val="0"/>
                        </a:spcBef>
                        <a:spcAft>
                          <a:spcPts val="0"/>
                        </a:spcAft>
                      </a:pPr>
                      <a:r>
                        <a:rPr lang="en-US" sz="1050" dirty="0">
                          <a:solidFill>
                            <a:schemeClr val="tx1"/>
                          </a:solidFill>
                          <a:latin typeface="+mj-lt"/>
                          <a:ea typeface="Times New Roman"/>
                          <a:cs typeface="Arial" pitchFamily="34" charset="0"/>
                        </a:rPr>
                        <a:t>10:00 – 10:30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US" sz="1050" dirty="0">
                          <a:solidFill>
                            <a:schemeClr val="tx1"/>
                          </a:solidFill>
                          <a:latin typeface="+mj-lt"/>
                          <a:ea typeface="Times New Roman"/>
                          <a:cs typeface="Arial" pitchFamily="34" charset="0"/>
                        </a:rPr>
                        <a:t>Morning Rotation 3:</a:t>
                      </a:r>
                      <a:r>
                        <a:rPr lang="en-US" sz="1050" baseline="0" dirty="0">
                          <a:solidFill>
                            <a:schemeClr val="tx1"/>
                          </a:solidFill>
                          <a:latin typeface="+mj-lt"/>
                          <a:ea typeface="Times New Roman"/>
                          <a:cs typeface="Arial" pitchFamily="34" charset="0"/>
                        </a:rPr>
                        <a:t> Garden Lesson and Activity</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050" dirty="0">
                          <a:solidFill>
                            <a:schemeClr val="tx1"/>
                          </a:solidFill>
                          <a:latin typeface="+mj-lt"/>
                          <a:ea typeface="Times New Roman"/>
                          <a:cs typeface="Arial" pitchFamily="34" charset="0"/>
                        </a:rPr>
                        <a:t>Playground*</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4756">
                <a:tc>
                  <a:txBody>
                    <a:bodyPr/>
                    <a:lstStyle/>
                    <a:p>
                      <a:pPr marL="0" marR="0" algn="r">
                        <a:spcBef>
                          <a:spcPts val="0"/>
                        </a:spcBef>
                        <a:spcAft>
                          <a:spcPts val="0"/>
                        </a:spcAft>
                      </a:pPr>
                      <a:r>
                        <a:rPr lang="en-US" sz="1050" dirty="0">
                          <a:solidFill>
                            <a:schemeClr val="tx1"/>
                          </a:solidFill>
                          <a:latin typeface="+mj-lt"/>
                          <a:ea typeface="Times New Roman"/>
                          <a:cs typeface="Arial" pitchFamily="34" charset="0"/>
                        </a:rPr>
                        <a:t>10:30 – 11:00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US" sz="1050" dirty="0">
                          <a:solidFill>
                            <a:schemeClr val="tx1"/>
                          </a:solidFill>
                          <a:latin typeface="+mj-lt"/>
                          <a:ea typeface="Times New Roman"/>
                          <a:cs typeface="Arial" pitchFamily="34" charset="0"/>
                        </a:rPr>
                        <a:t>Morning Rotation 4:</a:t>
                      </a:r>
                      <a:r>
                        <a:rPr lang="en-US" sz="1050" baseline="0" dirty="0">
                          <a:solidFill>
                            <a:schemeClr val="tx1"/>
                          </a:solidFill>
                          <a:latin typeface="+mj-lt"/>
                          <a:ea typeface="Times New Roman"/>
                          <a:cs typeface="Arial" pitchFamily="34" charset="0"/>
                        </a:rPr>
                        <a:t> Counselor-led games</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050" dirty="0">
                          <a:solidFill>
                            <a:schemeClr val="tx1"/>
                          </a:solidFill>
                          <a:latin typeface="+mj-lt"/>
                          <a:ea typeface="Times New Roman"/>
                          <a:cs typeface="Arial" pitchFamily="34" charset="0"/>
                        </a:rPr>
                        <a:t>Atrium</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4756">
                <a:tc>
                  <a:txBody>
                    <a:bodyPr/>
                    <a:lstStyle/>
                    <a:p>
                      <a:pPr marL="0" marR="0" algn="r">
                        <a:spcBef>
                          <a:spcPts val="0"/>
                        </a:spcBef>
                        <a:spcAft>
                          <a:spcPts val="0"/>
                        </a:spcAft>
                      </a:pPr>
                      <a:r>
                        <a:rPr lang="en-US" sz="1050" dirty="0">
                          <a:solidFill>
                            <a:schemeClr val="tx1"/>
                          </a:solidFill>
                          <a:latin typeface="+mj-lt"/>
                          <a:ea typeface="Times New Roman"/>
                          <a:cs typeface="Arial" pitchFamily="34" charset="0"/>
                        </a:rPr>
                        <a:t>11:00 – 11:30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US" sz="1050" dirty="0">
                          <a:solidFill>
                            <a:schemeClr val="tx1"/>
                          </a:solidFill>
                          <a:latin typeface="+mj-lt"/>
                          <a:ea typeface="Times New Roman"/>
                          <a:cs typeface="Arial" pitchFamily="34" charset="0"/>
                        </a:rPr>
                        <a:t>Morning</a:t>
                      </a:r>
                      <a:r>
                        <a:rPr lang="en-US" sz="1050" baseline="0" dirty="0">
                          <a:solidFill>
                            <a:schemeClr val="tx1"/>
                          </a:solidFill>
                          <a:latin typeface="+mj-lt"/>
                          <a:ea typeface="Times New Roman"/>
                          <a:cs typeface="Arial" pitchFamily="34" charset="0"/>
                        </a:rPr>
                        <a:t> Rotation 5: Interactive Nutrition class and Snack</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050" dirty="0">
                          <a:solidFill>
                            <a:schemeClr val="tx1"/>
                          </a:solidFill>
                          <a:latin typeface="+mj-lt"/>
                          <a:ea typeface="Times New Roman"/>
                          <a:cs typeface="Arial" pitchFamily="34" charset="0"/>
                        </a:rPr>
                        <a:t>Nutrition</a:t>
                      </a:r>
                      <a:r>
                        <a:rPr lang="en-US" sz="1050" baseline="0" dirty="0">
                          <a:solidFill>
                            <a:schemeClr val="tx1"/>
                          </a:solidFill>
                          <a:latin typeface="+mj-lt"/>
                          <a:ea typeface="Times New Roman"/>
                          <a:cs typeface="Arial" pitchFamily="34" charset="0"/>
                        </a:rPr>
                        <a:t> Theater</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4756">
                <a:tc>
                  <a:txBody>
                    <a:bodyPr/>
                    <a:lstStyle/>
                    <a:p>
                      <a:pPr marL="0" marR="0" algn="r">
                        <a:spcBef>
                          <a:spcPts val="0"/>
                        </a:spcBef>
                        <a:spcAft>
                          <a:spcPts val="0"/>
                        </a:spcAft>
                      </a:pPr>
                      <a:r>
                        <a:rPr lang="en-US" sz="1050" dirty="0">
                          <a:solidFill>
                            <a:schemeClr val="tx1"/>
                          </a:solidFill>
                          <a:latin typeface="+mj-lt"/>
                          <a:ea typeface="Times New Roman"/>
                          <a:cs typeface="Arial" pitchFamily="34" charset="0"/>
                        </a:rPr>
                        <a:t>11:30 – 12:00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US" sz="1050" dirty="0">
                          <a:solidFill>
                            <a:schemeClr val="tx1"/>
                          </a:solidFill>
                          <a:latin typeface="+mj-lt"/>
                          <a:ea typeface="Times New Roman"/>
                          <a:cs typeface="Arial" pitchFamily="34" charset="0"/>
                        </a:rPr>
                        <a:t>Morning</a:t>
                      </a:r>
                      <a:r>
                        <a:rPr lang="en-US" sz="1050" baseline="0" dirty="0">
                          <a:solidFill>
                            <a:schemeClr val="tx1"/>
                          </a:solidFill>
                          <a:latin typeface="+mj-lt"/>
                          <a:ea typeface="Times New Roman"/>
                          <a:cs typeface="Arial" pitchFamily="34" charset="0"/>
                        </a:rPr>
                        <a:t> Rotation 6: Physical fitness lesson and Activity</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050" dirty="0">
                          <a:solidFill>
                            <a:schemeClr val="tx1"/>
                          </a:solidFill>
                          <a:latin typeface="+mj-lt"/>
                          <a:ea typeface="Times New Roman"/>
                          <a:cs typeface="Arial" pitchFamily="34" charset="0"/>
                        </a:rPr>
                        <a:t>Atrium</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4756">
                <a:tc>
                  <a:txBody>
                    <a:bodyPr/>
                    <a:lstStyle/>
                    <a:p>
                      <a:pPr marL="0" marR="0" algn="r">
                        <a:spcBef>
                          <a:spcPts val="0"/>
                        </a:spcBef>
                        <a:spcAft>
                          <a:spcPts val="0"/>
                        </a:spcAft>
                      </a:pPr>
                      <a:r>
                        <a:rPr lang="en-US" sz="1050" dirty="0">
                          <a:solidFill>
                            <a:schemeClr val="tx1"/>
                          </a:solidFill>
                          <a:latin typeface="+mj-lt"/>
                          <a:ea typeface="Times New Roman"/>
                          <a:cs typeface="Arial" pitchFamily="34" charset="0"/>
                        </a:rPr>
                        <a:t>12:00 – 1:00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US" sz="1050" dirty="0">
                          <a:solidFill>
                            <a:schemeClr val="tx1"/>
                          </a:solidFill>
                          <a:latin typeface="+mj-lt"/>
                          <a:ea typeface="Times New Roman"/>
                          <a:cs typeface="Arial" pitchFamily="34" charset="0"/>
                        </a:rPr>
                        <a:t>Lunch and</a:t>
                      </a:r>
                      <a:r>
                        <a:rPr lang="en-US" sz="1050" baseline="0" dirty="0">
                          <a:solidFill>
                            <a:schemeClr val="tx1"/>
                          </a:solidFill>
                          <a:latin typeface="+mj-lt"/>
                          <a:ea typeface="Times New Roman"/>
                          <a:cs typeface="Arial" pitchFamily="34" charset="0"/>
                        </a:rPr>
                        <a:t> free play</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050" dirty="0">
                          <a:solidFill>
                            <a:schemeClr val="tx1"/>
                          </a:solidFill>
                          <a:latin typeface="+mj-lt"/>
                          <a:ea typeface="Times New Roman"/>
                          <a:cs typeface="Arial" pitchFamily="34" charset="0"/>
                        </a:rPr>
                        <a:t>Atrium/</a:t>
                      </a:r>
                      <a:r>
                        <a:rPr lang="en-US" sz="1050" baseline="0" dirty="0">
                          <a:solidFill>
                            <a:schemeClr val="tx1"/>
                          </a:solidFill>
                          <a:latin typeface="+mj-lt"/>
                          <a:ea typeface="Times New Roman"/>
                          <a:cs typeface="Arial" pitchFamily="34" charset="0"/>
                        </a:rPr>
                        <a:t> Playground*</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04756">
                <a:tc>
                  <a:txBody>
                    <a:bodyPr/>
                    <a:lstStyle/>
                    <a:p>
                      <a:pPr marL="0" marR="0" algn="r">
                        <a:spcBef>
                          <a:spcPts val="0"/>
                        </a:spcBef>
                        <a:spcAft>
                          <a:spcPts val="0"/>
                        </a:spcAft>
                      </a:pPr>
                      <a:r>
                        <a:rPr lang="en-US" sz="1050" dirty="0">
                          <a:solidFill>
                            <a:schemeClr val="tx1"/>
                          </a:solidFill>
                          <a:latin typeface="+mj-lt"/>
                          <a:ea typeface="Times New Roman"/>
                          <a:cs typeface="Arial" pitchFamily="34" charset="0"/>
                        </a:rPr>
                        <a:t>1:00 – 1:30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US" sz="1050" dirty="0">
                          <a:solidFill>
                            <a:schemeClr val="tx1"/>
                          </a:solidFill>
                          <a:latin typeface="+mj-lt"/>
                          <a:ea typeface="Times New Roman"/>
                          <a:cs typeface="Arial" pitchFamily="34" charset="0"/>
                        </a:rPr>
                        <a:t>Afternoon Rotation</a:t>
                      </a:r>
                      <a:r>
                        <a:rPr lang="en-US" sz="1050" baseline="0" dirty="0">
                          <a:solidFill>
                            <a:schemeClr val="tx1"/>
                          </a:solidFill>
                          <a:latin typeface="+mj-lt"/>
                          <a:ea typeface="Times New Roman"/>
                          <a:cs typeface="Arial" pitchFamily="34" charset="0"/>
                        </a:rPr>
                        <a:t> 1: Morning lesson review game</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050" dirty="0">
                          <a:solidFill>
                            <a:schemeClr val="tx1"/>
                          </a:solidFill>
                          <a:latin typeface="+mj-lt"/>
                          <a:ea typeface="Times New Roman"/>
                          <a:cs typeface="Arial" pitchFamily="34" charset="0"/>
                        </a:rPr>
                        <a:t>General</a:t>
                      </a:r>
                      <a:r>
                        <a:rPr lang="en-US" sz="1050" baseline="0" dirty="0">
                          <a:solidFill>
                            <a:schemeClr val="tx1"/>
                          </a:solidFill>
                          <a:latin typeface="+mj-lt"/>
                          <a:ea typeface="Times New Roman"/>
                          <a:cs typeface="Arial" pitchFamily="34" charset="0"/>
                        </a:rPr>
                        <a:t> Health/Atrium</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4756">
                <a:tc>
                  <a:txBody>
                    <a:bodyPr/>
                    <a:lstStyle/>
                    <a:p>
                      <a:pPr marL="0" marR="0" algn="r">
                        <a:spcBef>
                          <a:spcPts val="0"/>
                        </a:spcBef>
                        <a:spcAft>
                          <a:spcPts val="0"/>
                        </a:spcAft>
                      </a:pPr>
                      <a:r>
                        <a:rPr lang="en-US" sz="1050" dirty="0">
                          <a:solidFill>
                            <a:schemeClr val="tx1"/>
                          </a:solidFill>
                          <a:latin typeface="+mj-lt"/>
                          <a:ea typeface="Times New Roman"/>
                          <a:cs typeface="Arial" pitchFamily="34" charset="0"/>
                        </a:rPr>
                        <a:t>1:30 – 2:00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US" sz="1050" dirty="0">
                          <a:solidFill>
                            <a:schemeClr val="tx1"/>
                          </a:solidFill>
                          <a:latin typeface="+mj-lt"/>
                          <a:ea typeface="Times New Roman"/>
                          <a:cs typeface="Arial" pitchFamily="34" charset="0"/>
                        </a:rPr>
                        <a:t>Afternoon Rotation 2: Arts and Crafts Activities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050" dirty="0">
                          <a:solidFill>
                            <a:schemeClr val="tx1"/>
                          </a:solidFill>
                          <a:latin typeface="+mj-lt"/>
                          <a:ea typeface="Times New Roman"/>
                          <a:cs typeface="Arial" pitchFamily="34" charset="0"/>
                        </a:rPr>
                        <a:t>Family</a:t>
                      </a:r>
                      <a:r>
                        <a:rPr lang="en-US" sz="1050" baseline="0" dirty="0">
                          <a:solidFill>
                            <a:schemeClr val="tx1"/>
                          </a:solidFill>
                          <a:latin typeface="+mj-lt"/>
                          <a:ea typeface="Times New Roman"/>
                          <a:cs typeface="Arial" pitchFamily="34" charset="0"/>
                        </a:rPr>
                        <a:t> Life Theater</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04756">
                <a:tc>
                  <a:txBody>
                    <a:bodyPr/>
                    <a:lstStyle/>
                    <a:p>
                      <a:pPr marL="0" marR="0" algn="r">
                        <a:spcBef>
                          <a:spcPts val="0"/>
                        </a:spcBef>
                        <a:spcAft>
                          <a:spcPts val="0"/>
                        </a:spcAft>
                      </a:pPr>
                      <a:r>
                        <a:rPr lang="en-US" sz="1050" dirty="0">
                          <a:solidFill>
                            <a:schemeClr val="tx1"/>
                          </a:solidFill>
                          <a:latin typeface="+mj-lt"/>
                          <a:ea typeface="Times New Roman"/>
                          <a:cs typeface="Arial" pitchFamily="34" charset="0"/>
                        </a:rPr>
                        <a:t>2:00 – 2:30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US" sz="1050" dirty="0">
                          <a:solidFill>
                            <a:schemeClr val="tx1"/>
                          </a:solidFill>
                          <a:latin typeface="+mj-lt"/>
                          <a:ea typeface="Times New Roman"/>
                          <a:cs typeface="Arial" pitchFamily="34" charset="0"/>
                        </a:rPr>
                        <a:t>Afternoon Rotation 3: Quiet</a:t>
                      </a:r>
                      <a:r>
                        <a:rPr lang="en-US" sz="1050" baseline="0" dirty="0">
                          <a:solidFill>
                            <a:schemeClr val="tx1"/>
                          </a:solidFill>
                          <a:latin typeface="+mj-lt"/>
                          <a:ea typeface="Times New Roman"/>
                          <a:cs typeface="Arial" pitchFamily="34" charset="0"/>
                        </a:rPr>
                        <a:t> games </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050" dirty="0">
                          <a:solidFill>
                            <a:schemeClr val="tx1"/>
                          </a:solidFill>
                          <a:latin typeface="+mj-lt"/>
                          <a:ea typeface="Times New Roman"/>
                          <a:cs typeface="Arial" pitchFamily="34" charset="0"/>
                        </a:rPr>
                        <a:t>Dental</a:t>
                      </a:r>
                      <a:r>
                        <a:rPr lang="en-US" sz="1050" baseline="0" dirty="0">
                          <a:solidFill>
                            <a:schemeClr val="tx1"/>
                          </a:solidFill>
                          <a:latin typeface="+mj-lt"/>
                          <a:ea typeface="Times New Roman"/>
                          <a:cs typeface="Arial" pitchFamily="34" charset="0"/>
                        </a:rPr>
                        <a:t> Theater</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84413">
                <a:tc>
                  <a:txBody>
                    <a:bodyPr/>
                    <a:lstStyle/>
                    <a:p>
                      <a:pPr marL="0" marR="0" algn="r">
                        <a:spcBef>
                          <a:spcPts val="0"/>
                        </a:spcBef>
                        <a:spcAft>
                          <a:spcPts val="0"/>
                        </a:spcAft>
                      </a:pPr>
                      <a:r>
                        <a:rPr lang="en-US" sz="1050" dirty="0">
                          <a:solidFill>
                            <a:schemeClr val="tx1"/>
                          </a:solidFill>
                          <a:latin typeface="+mj-lt"/>
                          <a:ea typeface="Times New Roman"/>
                          <a:cs typeface="Arial" pitchFamily="34" charset="0"/>
                        </a:rPr>
                        <a:t>2:30 – 3:00</a:t>
                      </a:r>
                    </a:p>
                    <a:p>
                      <a:pPr marL="0" marR="0" algn="r">
                        <a:spcBef>
                          <a:spcPts val="0"/>
                        </a:spcBef>
                        <a:spcAft>
                          <a:spcPts val="0"/>
                        </a:spcAft>
                      </a:pPr>
                      <a:endParaRPr lang="en-US" sz="1050" dirty="0">
                        <a:solidFill>
                          <a:schemeClr val="tx1"/>
                        </a:solidFill>
                        <a:latin typeface="+mj-lt"/>
                        <a:ea typeface="Times New Roman"/>
                        <a:cs typeface="Arial" pitchFamily="34" charset="0"/>
                      </a:endParaRPr>
                    </a:p>
                    <a:p>
                      <a:pPr marL="0" marR="0" algn="r">
                        <a:spcBef>
                          <a:spcPts val="0"/>
                        </a:spcBef>
                        <a:spcAft>
                          <a:spcPts val="0"/>
                        </a:spcAft>
                      </a:pPr>
                      <a:r>
                        <a:rPr lang="en-US" sz="1050" dirty="0">
                          <a:solidFill>
                            <a:schemeClr val="tx1"/>
                          </a:solidFill>
                          <a:latin typeface="+mj-lt"/>
                          <a:ea typeface="Times New Roman"/>
                          <a:cs typeface="Arial" pitchFamily="34" charset="0"/>
                        </a:rPr>
                        <a:t>3:00</a:t>
                      </a:r>
                      <a:r>
                        <a:rPr lang="en-US" sz="1050" baseline="0" dirty="0">
                          <a:solidFill>
                            <a:schemeClr val="tx1"/>
                          </a:solidFill>
                          <a:latin typeface="+mj-lt"/>
                          <a:ea typeface="Times New Roman"/>
                          <a:cs typeface="Arial" pitchFamily="34" charset="0"/>
                        </a:rPr>
                        <a:t> – 3:30</a:t>
                      </a:r>
                    </a:p>
                    <a:p>
                      <a:pPr marL="0" marR="0" algn="r">
                        <a:spcBef>
                          <a:spcPts val="0"/>
                        </a:spcBef>
                        <a:spcAft>
                          <a:spcPts val="0"/>
                        </a:spcAft>
                      </a:pPr>
                      <a:endParaRPr lang="en-US" sz="1050" baseline="0" dirty="0">
                        <a:solidFill>
                          <a:schemeClr val="tx1"/>
                        </a:solidFill>
                        <a:latin typeface="+mj-lt"/>
                        <a:ea typeface="Times New Roman"/>
                        <a:cs typeface="Arial" pitchFamily="34" charset="0"/>
                      </a:endParaRPr>
                    </a:p>
                    <a:p>
                      <a:pPr marL="0" marR="0" algn="r">
                        <a:spcBef>
                          <a:spcPts val="0"/>
                        </a:spcBef>
                        <a:spcAft>
                          <a:spcPts val="0"/>
                        </a:spcAft>
                      </a:pPr>
                      <a:r>
                        <a:rPr lang="en-US" sz="1050" baseline="0" dirty="0">
                          <a:solidFill>
                            <a:schemeClr val="tx1"/>
                          </a:solidFill>
                          <a:latin typeface="+mj-lt"/>
                          <a:ea typeface="Times New Roman"/>
                          <a:cs typeface="Arial" pitchFamily="34" charset="0"/>
                        </a:rPr>
                        <a:t>3:30 - 4:00</a:t>
                      </a:r>
                    </a:p>
                    <a:p>
                      <a:pPr marL="0" marR="0" algn="r">
                        <a:spcBef>
                          <a:spcPts val="0"/>
                        </a:spcBef>
                        <a:spcAft>
                          <a:spcPts val="0"/>
                        </a:spcAft>
                      </a:pPr>
                      <a:endParaRPr lang="en-US" sz="1050" baseline="0" dirty="0">
                        <a:solidFill>
                          <a:schemeClr val="tx1"/>
                        </a:solidFill>
                        <a:latin typeface="+mj-lt"/>
                        <a:ea typeface="Times New Roman"/>
                        <a:cs typeface="Arial" pitchFamily="34" charset="0"/>
                      </a:endParaRPr>
                    </a:p>
                    <a:p>
                      <a:pPr marL="0" marR="0" algn="r">
                        <a:spcBef>
                          <a:spcPts val="0"/>
                        </a:spcBef>
                        <a:spcAft>
                          <a:spcPts val="0"/>
                        </a:spcAft>
                      </a:pPr>
                      <a:r>
                        <a:rPr lang="en-US" sz="1050" baseline="0" dirty="0">
                          <a:solidFill>
                            <a:schemeClr val="tx1"/>
                          </a:solidFill>
                          <a:latin typeface="+mj-lt"/>
                          <a:ea typeface="Times New Roman"/>
                          <a:cs typeface="Arial" pitchFamily="34" charset="0"/>
                        </a:rPr>
                        <a:t>4:00 - 4:30</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US" sz="1050" dirty="0">
                          <a:solidFill>
                            <a:schemeClr val="tx1"/>
                          </a:solidFill>
                          <a:latin typeface="+mj-lt"/>
                          <a:ea typeface="Times New Roman"/>
                          <a:cs typeface="Arial" pitchFamily="34" charset="0"/>
                        </a:rPr>
                        <a:t>Afternoon Rotation 4:</a:t>
                      </a:r>
                      <a:r>
                        <a:rPr lang="en-US" sz="1050" baseline="0" dirty="0">
                          <a:solidFill>
                            <a:schemeClr val="tx1"/>
                          </a:solidFill>
                          <a:latin typeface="+mj-lt"/>
                          <a:ea typeface="Times New Roman"/>
                          <a:cs typeface="Arial" pitchFamily="34" charset="0"/>
                        </a:rPr>
                        <a:t> Physical activity</a:t>
                      </a:r>
                    </a:p>
                    <a:p>
                      <a:pPr marL="274320" marR="0" algn="l">
                        <a:spcBef>
                          <a:spcPts val="0"/>
                        </a:spcBef>
                        <a:spcAft>
                          <a:spcPts val="0"/>
                        </a:spcAft>
                      </a:pPr>
                      <a:endParaRPr lang="en-US" sz="1050" baseline="0" dirty="0">
                        <a:solidFill>
                          <a:schemeClr val="tx1"/>
                        </a:solidFill>
                        <a:latin typeface="+mj-lt"/>
                        <a:ea typeface="Times New Roman"/>
                        <a:cs typeface="Arial" pitchFamily="34" charset="0"/>
                      </a:endParaRPr>
                    </a:p>
                    <a:p>
                      <a:pPr marL="274320" marR="0" algn="l">
                        <a:spcBef>
                          <a:spcPts val="0"/>
                        </a:spcBef>
                        <a:spcAft>
                          <a:spcPts val="0"/>
                        </a:spcAft>
                      </a:pPr>
                      <a:r>
                        <a:rPr lang="en-US" sz="1050" baseline="0" dirty="0">
                          <a:solidFill>
                            <a:schemeClr val="tx1"/>
                          </a:solidFill>
                          <a:latin typeface="+mj-lt"/>
                          <a:ea typeface="Times New Roman"/>
                          <a:cs typeface="Arial" pitchFamily="34" charset="0"/>
                        </a:rPr>
                        <a:t>Snack</a:t>
                      </a:r>
                    </a:p>
                    <a:p>
                      <a:pPr marL="274320" marR="0" algn="l">
                        <a:spcBef>
                          <a:spcPts val="0"/>
                        </a:spcBef>
                        <a:spcAft>
                          <a:spcPts val="0"/>
                        </a:spcAft>
                      </a:pPr>
                      <a:endParaRPr lang="en-US" sz="1050" dirty="0">
                        <a:solidFill>
                          <a:schemeClr val="tx1"/>
                        </a:solidFill>
                        <a:latin typeface="+mj-lt"/>
                        <a:ea typeface="Times New Roman"/>
                        <a:cs typeface="Arial" pitchFamily="34" charset="0"/>
                      </a:endParaRPr>
                    </a:p>
                    <a:p>
                      <a:pPr marL="274320" marR="0" algn="l">
                        <a:spcBef>
                          <a:spcPts val="0"/>
                        </a:spcBef>
                        <a:spcAft>
                          <a:spcPts val="0"/>
                        </a:spcAft>
                      </a:pPr>
                      <a:r>
                        <a:rPr lang="en-US" sz="1050" dirty="0">
                          <a:solidFill>
                            <a:schemeClr val="tx1"/>
                          </a:solidFill>
                          <a:latin typeface="+mj-lt"/>
                          <a:ea typeface="Times New Roman"/>
                          <a:cs typeface="Arial" pitchFamily="34" charset="0"/>
                        </a:rPr>
                        <a:t>Afternoon activity</a:t>
                      </a:r>
                      <a:r>
                        <a:rPr lang="en-US" sz="1050" baseline="0" dirty="0">
                          <a:solidFill>
                            <a:schemeClr val="tx1"/>
                          </a:solidFill>
                          <a:latin typeface="+mj-lt"/>
                          <a:ea typeface="Times New Roman"/>
                          <a:cs typeface="Arial" pitchFamily="34" charset="0"/>
                        </a:rPr>
                        <a:t>- games/ movie</a:t>
                      </a:r>
                    </a:p>
                    <a:p>
                      <a:pPr marL="274320" marR="0" algn="l">
                        <a:spcBef>
                          <a:spcPts val="0"/>
                        </a:spcBef>
                        <a:spcAft>
                          <a:spcPts val="0"/>
                        </a:spcAft>
                      </a:pPr>
                      <a:endParaRPr lang="en-US" sz="1050" baseline="0" dirty="0">
                        <a:solidFill>
                          <a:schemeClr val="tx1"/>
                        </a:solidFill>
                        <a:latin typeface="+mj-lt"/>
                        <a:ea typeface="Times New Roman"/>
                        <a:cs typeface="Arial" pitchFamily="34" charset="0"/>
                      </a:endParaRPr>
                    </a:p>
                    <a:p>
                      <a:pPr marL="274320" marR="0" algn="l">
                        <a:spcBef>
                          <a:spcPts val="0"/>
                        </a:spcBef>
                        <a:spcAft>
                          <a:spcPts val="0"/>
                        </a:spcAft>
                      </a:pPr>
                      <a:r>
                        <a:rPr lang="en-US" sz="1050" baseline="0" dirty="0">
                          <a:solidFill>
                            <a:schemeClr val="tx1"/>
                          </a:solidFill>
                          <a:latin typeface="+mj-lt"/>
                          <a:ea typeface="Times New Roman"/>
                          <a:cs typeface="Arial" pitchFamily="34" charset="0"/>
                        </a:rPr>
                        <a:t>Pick up- movie or game</a:t>
                      </a: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050" dirty="0">
                          <a:solidFill>
                            <a:schemeClr val="tx1"/>
                          </a:solidFill>
                          <a:latin typeface="+mj-lt"/>
                          <a:ea typeface="Times New Roman"/>
                          <a:cs typeface="Arial" pitchFamily="34" charset="0"/>
                        </a:rPr>
                        <a:t>Atrium/Playground</a:t>
                      </a:r>
                      <a:r>
                        <a:rPr lang="en-US" sz="1050" baseline="0" dirty="0">
                          <a:solidFill>
                            <a:schemeClr val="tx1"/>
                          </a:solidFill>
                          <a:latin typeface="+mj-lt"/>
                          <a:ea typeface="Times New Roman"/>
                          <a:cs typeface="Arial" pitchFamily="34" charset="0"/>
                        </a:rPr>
                        <a:t>*</a:t>
                      </a:r>
                    </a:p>
                    <a:p>
                      <a:pPr marL="0" marR="0" algn="l">
                        <a:spcBef>
                          <a:spcPts val="0"/>
                        </a:spcBef>
                        <a:spcAft>
                          <a:spcPts val="0"/>
                        </a:spcAft>
                      </a:pPr>
                      <a:endParaRPr lang="en-US" sz="1050" baseline="0" dirty="0">
                        <a:solidFill>
                          <a:schemeClr val="tx1"/>
                        </a:solidFill>
                        <a:latin typeface="+mj-lt"/>
                        <a:ea typeface="Times New Roman"/>
                        <a:cs typeface="Arial" pitchFamily="34" charset="0"/>
                      </a:endParaRPr>
                    </a:p>
                    <a:p>
                      <a:pPr marL="0" marR="0" algn="l">
                        <a:spcBef>
                          <a:spcPts val="0"/>
                        </a:spcBef>
                        <a:spcAft>
                          <a:spcPts val="0"/>
                        </a:spcAft>
                      </a:pPr>
                      <a:r>
                        <a:rPr lang="en-US" sz="1050" baseline="0" dirty="0">
                          <a:solidFill>
                            <a:schemeClr val="tx1"/>
                          </a:solidFill>
                          <a:latin typeface="+mj-lt"/>
                          <a:ea typeface="Times New Roman"/>
                          <a:cs typeface="Arial" pitchFamily="34" charset="0"/>
                        </a:rPr>
                        <a:t>Nutrition Theater</a:t>
                      </a:r>
                    </a:p>
                    <a:p>
                      <a:pPr marL="0" marR="0" algn="l">
                        <a:spcBef>
                          <a:spcPts val="0"/>
                        </a:spcBef>
                        <a:spcAft>
                          <a:spcPts val="0"/>
                        </a:spcAft>
                      </a:pPr>
                      <a:endParaRPr lang="en-US" sz="1050" baseline="0" dirty="0">
                        <a:solidFill>
                          <a:schemeClr val="tx1"/>
                        </a:solidFill>
                        <a:latin typeface="+mj-lt"/>
                        <a:ea typeface="Times New Roman"/>
                        <a:cs typeface="Arial" pitchFamily="34" charset="0"/>
                      </a:endParaRPr>
                    </a:p>
                    <a:p>
                      <a:pPr marL="0" marR="0" algn="l">
                        <a:spcBef>
                          <a:spcPts val="0"/>
                        </a:spcBef>
                        <a:spcAft>
                          <a:spcPts val="0"/>
                        </a:spcAft>
                      </a:pPr>
                      <a:r>
                        <a:rPr lang="en-US" sz="1050" baseline="0" dirty="0">
                          <a:solidFill>
                            <a:schemeClr val="tx1"/>
                          </a:solidFill>
                          <a:latin typeface="+mj-lt"/>
                          <a:ea typeface="Times New Roman"/>
                          <a:cs typeface="Arial" pitchFamily="34" charset="0"/>
                        </a:rPr>
                        <a:t>General Health</a:t>
                      </a:r>
                    </a:p>
                    <a:p>
                      <a:pPr marL="0" marR="0" algn="l">
                        <a:spcBef>
                          <a:spcPts val="0"/>
                        </a:spcBef>
                        <a:spcAft>
                          <a:spcPts val="0"/>
                        </a:spcAft>
                      </a:pPr>
                      <a:endParaRPr lang="en-US" sz="1050" baseline="0" dirty="0">
                        <a:solidFill>
                          <a:schemeClr val="tx1"/>
                        </a:solidFill>
                        <a:latin typeface="+mj-lt"/>
                        <a:ea typeface="Times New Roman"/>
                        <a:cs typeface="Arial" pitchFamily="34" charset="0"/>
                      </a:endParaRPr>
                    </a:p>
                    <a:p>
                      <a:pPr marL="0" marR="0" algn="l">
                        <a:spcBef>
                          <a:spcPts val="0"/>
                        </a:spcBef>
                        <a:spcAft>
                          <a:spcPts val="0"/>
                        </a:spcAft>
                      </a:pPr>
                      <a:r>
                        <a:rPr lang="en-US" sz="1050" baseline="0" dirty="0">
                          <a:solidFill>
                            <a:schemeClr val="tx1"/>
                          </a:solidFill>
                          <a:latin typeface="+mj-lt"/>
                          <a:ea typeface="Times New Roman"/>
                          <a:cs typeface="Arial" pitchFamily="34" charset="0"/>
                        </a:rPr>
                        <a:t>General Health</a:t>
                      </a:r>
                    </a:p>
                    <a:p>
                      <a:pPr marL="0" marR="0" algn="l">
                        <a:spcBef>
                          <a:spcPts val="0"/>
                        </a:spcBef>
                        <a:spcAft>
                          <a:spcPts val="0"/>
                        </a:spcAft>
                      </a:pPr>
                      <a:endParaRPr lang="en-US" sz="1050" dirty="0">
                        <a:solidFill>
                          <a:schemeClr val="tx1"/>
                        </a:solidFill>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04756">
                <a:tc>
                  <a:txBody>
                    <a:bodyPr/>
                    <a:lstStyle/>
                    <a:p>
                      <a:pPr marL="0" marR="0" algn="r">
                        <a:spcBef>
                          <a:spcPts val="0"/>
                        </a:spcBef>
                        <a:spcAft>
                          <a:spcPts val="0"/>
                        </a:spcAft>
                      </a:pPr>
                      <a:endParaRPr lang="en-US" sz="1050" dirty="0">
                        <a:solidFill>
                          <a:srgbClr val="FF0000"/>
                        </a:solidFill>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endParaRPr lang="en-US" sz="1050" dirty="0">
                        <a:solidFill>
                          <a:srgbClr val="FF0000"/>
                        </a:solidFill>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endParaRPr lang="en-US" sz="1050" dirty="0">
                        <a:solidFill>
                          <a:srgbClr val="FF0000"/>
                        </a:solidFill>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12" name="TextBox 11"/>
          <p:cNvSpPr txBox="1"/>
          <p:nvPr/>
        </p:nvSpPr>
        <p:spPr>
          <a:xfrm>
            <a:off x="248093" y="8879498"/>
            <a:ext cx="7162800" cy="230832"/>
          </a:xfrm>
          <a:prstGeom prst="rect">
            <a:avLst/>
          </a:prstGeom>
          <a:noFill/>
        </p:spPr>
        <p:txBody>
          <a:bodyPr wrap="square" rtlCol="0">
            <a:spAutoFit/>
          </a:bodyPr>
          <a:lstStyle/>
          <a:p>
            <a:pPr algn="ctr"/>
            <a:r>
              <a:rPr lang="en-US" sz="900" i="1" dirty="0">
                <a:latin typeface="Arial" pitchFamily="34" charset="0"/>
                <a:cs typeface="Arial" pitchFamily="34" charset="0"/>
              </a:rPr>
              <a:t>* Activities will take place on </a:t>
            </a:r>
            <a:r>
              <a:rPr lang="en-US" sz="900" i="1" dirty="0" err="1">
                <a:latin typeface="Arial" pitchFamily="34" charset="0"/>
                <a:cs typeface="Arial" pitchFamily="34" charset="0"/>
              </a:rPr>
              <a:t>PlayWELL</a:t>
            </a:r>
            <a:r>
              <a:rPr lang="en-US" sz="900" i="1" dirty="0">
                <a:latin typeface="Arial" pitchFamily="34" charset="0"/>
                <a:cs typeface="Arial" pitchFamily="34" charset="0"/>
              </a:rPr>
              <a:t> Park - weather permitting</a:t>
            </a:r>
          </a:p>
        </p:txBody>
      </p:sp>
      <p:sp>
        <p:nvSpPr>
          <p:cNvPr id="13" name="TextBox 12"/>
          <p:cNvSpPr txBox="1"/>
          <p:nvPr/>
        </p:nvSpPr>
        <p:spPr>
          <a:xfrm>
            <a:off x="7391400" y="152400"/>
            <a:ext cx="228600" cy="276999"/>
          </a:xfrm>
          <a:prstGeom prst="rect">
            <a:avLst/>
          </a:prstGeom>
          <a:noFill/>
        </p:spPr>
        <p:txBody>
          <a:bodyPr wrap="square" rtlCol="0">
            <a:spAutoFit/>
          </a:bodyPr>
          <a:lstStyle/>
          <a:p>
            <a:r>
              <a:rPr lang="en-US" sz="1200" dirty="0">
                <a:latin typeface="Georgia" pitchFamily="18" charset="0"/>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870656"/>
            <a:ext cx="7772400" cy="381000"/>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n 6"/>
          <p:cNvSpPr/>
          <p:nvPr/>
        </p:nvSpPr>
        <p:spPr>
          <a:xfrm>
            <a:off x="6019800" y="261056"/>
            <a:ext cx="1567744" cy="1567744"/>
          </a:xfrm>
          <a:prstGeom prst="sun">
            <a:avLst>
              <a:gd name="adj" fmla="val 18054"/>
            </a:avLst>
          </a:prstGeom>
          <a:solidFill>
            <a:srgbClr val="FFCC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Poe Center-Full Color"/>
          <p:cNvPicPr>
            <a:picLocks noChangeAspect="1" noChangeArrowheads="1"/>
          </p:cNvPicPr>
          <p:nvPr/>
        </p:nvPicPr>
        <p:blipFill>
          <a:blip r:embed="rId2" cstate="print"/>
          <a:srcRect/>
          <a:stretch>
            <a:fillRect/>
          </a:stretch>
        </p:blipFill>
        <p:spPr bwMode="auto">
          <a:xfrm>
            <a:off x="76200" y="100246"/>
            <a:ext cx="2496840" cy="737954"/>
          </a:xfrm>
          <a:prstGeom prst="rect">
            <a:avLst/>
          </a:prstGeom>
          <a:noFill/>
          <a:ln w="9525">
            <a:noFill/>
            <a:miter lim="800000"/>
            <a:headEnd/>
            <a:tailEnd/>
          </a:ln>
        </p:spPr>
      </p:pic>
      <p:sp>
        <p:nvSpPr>
          <p:cNvPr id="9" name="TextBox 8"/>
          <p:cNvSpPr txBox="1"/>
          <p:nvPr/>
        </p:nvSpPr>
        <p:spPr>
          <a:xfrm>
            <a:off x="0" y="870656"/>
            <a:ext cx="5867400" cy="369332"/>
          </a:xfrm>
          <a:prstGeom prst="rect">
            <a:avLst/>
          </a:prstGeom>
          <a:noFill/>
        </p:spPr>
        <p:txBody>
          <a:bodyPr wrap="square" rtlCol="0">
            <a:spAutoFit/>
          </a:bodyPr>
          <a:lstStyle/>
          <a:p>
            <a:pPr algn="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Healthy Habits Camp: General Information</a:t>
            </a:r>
          </a:p>
        </p:txBody>
      </p:sp>
      <p:sp>
        <p:nvSpPr>
          <p:cNvPr id="8" name="TextBox 7"/>
          <p:cNvSpPr txBox="1"/>
          <p:nvPr/>
        </p:nvSpPr>
        <p:spPr>
          <a:xfrm>
            <a:off x="228600" y="1670477"/>
            <a:ext cx="7315200" cy="6124754"/>
          </a:xfrm>
          <a:prstGeom prst="rect">
            <a:avLst/>
          </a:prstGeom>
          <a:noFill/>
        </p:spPr>
        <p:txBody>
          <a:bodyPr wrap="square" rtlCol="0">
            <a:spAutoFit/>
          </a:bodyPr>
          <a:lstStyle/>
          <a:p>
            <a:r>
              <a:rPr lang="en-US" sz="1200" b="1" dirty="0">
                <a:latin typeface="+mj-lt"/>
                <a:ea typeface="Times New Roman"/>
                <a:cs typeface="Arial" pitchFamily="34" charset="0"/>
              </a:rPr>
              <a:t>Daily Checklist: What to Bring to Poe’s Healthy Habits Camp:</a:t>
            </a:r>
          </a:p>
          <a:p>
            <a:endParaRPr lang="en-US" sz="800" b="1" dirty="0">
              <a:latin typeface="+mj-lt"/>
              <a:ea typeface="Times New Roman"/>
              <a:cs typeface="Arial" pitchFamily="34" charset="0"/>
            </a:endParaRPr>
          </a:p>
          <a:p>
            <a:pPr lvl="1">
              <a:spcAft>
                <a:spcPts val="600"/>
              </a:spcAft>
              <a:buFont typeface="Wingdings" pitchFamily="2" charset="2"/>
              <a:buChar char="ü"/>
            </a:pPr>
            <a:r>
              <a:rPr lang="en-US" sz="1100" b="1" dirty="0">
                <a:latin typeface="+mj-lt"/>
                <a:ea typeface="Times New Roman"/>
                <a:cs typeface="Arial" pitchFamily="34" charset="0"/>
              </a:rPr>
              <a:t> Any necessary medication(s) (with instructions, labeled in a plastic bag)</a:t>
            </a:r>
          </a:p>
          <a:p>
            <a:pPr lvl="1">
              <a:spcAft>
                <a:spcPts val="600"/>
              </a:spcAft>
              <a:buFont typeface="Wingdings" pitchFamily="2" charset="2"/>
              <a:buChar char="ü"/>
            </a:pPr>
            <a:r>
              <a:rPr lang="en-US" sz="1100" b="1" dirty="0">
                <a:latin typeface="+mj-lt"/>
                <a:ea typeface="Times New Roman"/>
                <a:cs typeface="Arial" pitchFamily="34" charset="0"/>
              </a:rPr>
              <a:t> Light sweater or jacket</a:t>
            </a:r>
          </a:p>
          <a:p>
            <a:pPr lvl="1">
              <a:spcAft>
                <a:spcPts val="600"/>
              </a:spcAft>
              <a:buFont typeface="Wingdings" pitchFamily="2" charset="2"/>
              <a:buChar char="ü"/>
            </a:pPr>
            <a:r>
              <a:rPr lang="en-US" sz="1100" b="1" dirty="0">
                <a:latin typeface="+mj-lt"/>
                <a:ea typeface="Times New Roman"/>
                <a:cs typeface="Arial" pitchFamily="34" charset="0"/>
              </a:rPr>
              <a:t> Close toed shoes or tennis shoes that are appropriate for physical activity</a:t>
            </a:r>
          </a:p>
          <a:p>
            <a:pPr lvl="1">
              <a:spcAft>
                <a:spcPts val="600"/>
              </a:spcAft>
              <a:buFont typeface="Wingdings" pitchFamily="2" charset="2"/>
              <a:buChar char="ü"/>
            </a:pPr>
            <a:r>
              <a:rPr lang="en-US" sz="1100" b="1" dirty="0">
                <a:latin typeface="+mj-lt"/>
                <a:ea typeface="Times New Roman"/>
                <a:cs typeface="Arial" pitchFamily="34" charset="0"/>
              </a:rPr>
              <a:t> Extra pair of close toed shoes on Wednesday for water day</a:t>
            </a:r>
          </a:p>
          <a:p>
            <a:pPr lvl="1">
              <a:spcAft>
                <a:spcPts val="600"/>
              </a:spcAft>
              <a:buFont typeface="Wingdings" pitchFamily="2" charset="2"/>
              <a:buChar char="ü"/>
            </a:pPr>
            <a:r>
              <a:rPr lang="en-US" sz="1100" b="1" dirty="0">
                <a:latin typeface="+mj-lt"/>
                <a:ea typeface="Times New Roman"/>
                <a:cs typeface="Arial" pitchFamily="34" charset="0"/>
              </a:rPr>
              <a:t> Change of clothes (labeled in a plastic bag) </a:t>
            </a:r>
          </a:p>
          <a:p>
            <a:pPr lvl="1">
              <a:spcAft>
                <a:spcPts val="600"/>
              </a:spcAft>
              <a:buFont typeface="Wingdings" pitchFamily="2" charset="2"/>
              <a:buChar char="ü"/>
            </a:pPr>
            <a:r>
              <a:rPr lang="en-US" sz="1100" b="1" dirty="0">
                <a:latin typeface="+mj-lt"/>
                <a:ea typeface="Times New Roman"/>
                <a:cs typeface="Arial" pitchFamily="34" charset="0"/>
              </a:rPr>
              <a:t> Blanket for quiet time </a:t>
            </a:r>
          </a:p>
          <a:p>
            <a:r>
              <a:rPr lang="en-US" sz="1100" b="1" dirty="0">
                <a:latin typeface="+mj-lt"/>
                <a:ea typeface="Times New Roman"/>
                <a:cs typeface="Arial" pitchFamily="34" charset="0"/>
              </a:rPr>
              <a:t> </a:t>
            </a:r>
          </a:p>
          <a:p>
            <a:endParaRPr lang="en-US" sz="1100" b="1" dirty="0">
              <a:latin typeface="+mj-lt"/>
              <a:ea typeface="Times New Roman"/>
              <a:cs typeface="Arial" pitchFamily="34" charset="0"/>
            </a:endParaRPr>
          </a:p>
          <a:p>
            <a:r>
              <a:rPr lang="en-US" sz="1200" b="1" dirty="0">
                <a:latin typeface="+mj-lt"/>
                <a:ea typeface="Times New Roman"/>
                <a:cs typeface="Arial" pitchFamily="34" charset="0"/>
              </a:rPr>
              <a:t>The Poe Center will provide campers with the following:</a:t>
            </a:r>
          </a:p>
          <a:p>
            <a:endParaRPr lang="en-US" sz="800" dirty="0">
              <a:latin typeface="+mj-lt"/>
              <a:ea typeface="Times New Roman"/>
              <a:cs typeface="Arial" pitchFamily="34" charset="0"/>
            </a:endParaRPr>
          </a:p>
          <a:p>
            <a:pPr marL="171450">
              <a:spcAft>
                <a:spcPts val="600"/>
              </a:spcAft>
              <a:buFont typeface="Arial" pitchFamily="34" charset="0"/>
              <a:buChar char="•"/>
            </a:pPr>
            <a:r>
              <a:rPr lang="en-US" sz="1100" dirty="0">
                <a:latin typeface="+mj-lt"/>
                <a:ea typeface="Times New Roman"/>
                <a:cs typeface="Arial" pitchFamily="34" charset="0"/>
              </a:rPr>
              <a:t> A safe, secure environment where campers will engage in interactive, healthy activities!</a:t>
            </a:r>
          </a:p>
          <a:p>
            <a:pPr marL="171450">
              <a:spcAft>
                <a:spcPts val="600"/>
              </a:spcAft>
              <a:buFont typeface="Arial" pitchFamily="34" charset="0"/>
              <a:buChar char="•"/>
            </a:pPr>
            <a:r>
              <a:rPr lang="en-US" sz="1100" dirty="0">
                <a:latin typeface="+mj-lt"/>
                <a:ea typeface="Times New Roman"/>
                <a:cs typeface="Arial" pitchFamily="34" charset="0"/>
              </a:rPr>
              <a:t> Breakfast, lunch, two (2) snacks and water.</a:t>
            </a:r>
          </a:p>
          <a:p>
            <a:pPr marL="171450">
              <a:spcAft>
                <a:spcPts val="600"/>
              </a:spcAft>
              <a:buFont typeface="Arial" pitchFamily="34" charset="0"/>
              <a:buChar char="•"/>
            </a:pPr>
            <a:r>
              <a:rPr lang="en-US" sz="1100" dirty="0">
                <a:latin typeface="+mj-lt"/>
                <a:ea typeface="Times New Roman"/>
                <a:cs typeface="Arial" pitchFamily="34" charset="0"/>
              </a:rPr>
              <a:t> Entrance to the Poe Center’s </a:t>
            </a:r>
            <a:r>
              <a:rPr lang="en-US" sz="1100" dirty="0" err="1">
                <a:latin typeface="+mj-lt"/>
                <a:ea typeface="Times New Roman"/>
                <a:cs typeface="Arial" pitchFamily="34" charset="0"/>
              </a:rPr>
              <a:t>PlayWELL</a:t>
            </a:r>
            <a:r>
              <a:rPr lang="en-US" sz="1100" dirty="0">
                <a:latin typeface="+mj-lt"/>
                <a:ea typeface="Times New Roman"/>
                <a:cs typeface="Arial" pitchFamily="34" charset="0"/>
              </a:rPr>
              <a:t> Park, a health education-focused playground and garden.</a:t>
            </a:r>
          </a:p>
          <a:p>
            <a:pPr marL="171450">
              <a:spcAft>
                <a:spcPts val="600"/>
              </a:spcAft>
              <a:buFont typeface="Arial" pitchFamily="34" charset="0"/>
              <a:buChar char="•"/>
            </a:pPr>
            <a:r>
              <a:rPr lang="en-US" sz="1100" dirty="0">
                <a:latin typeface="+mj-lt"/>
                <a:ea typeface="Times New Roman"/>
                <a:cs typeface="Arial" pitchFamily="34" charset="0"/>
              </a:rPr>
              <a:t> CPR &amp; First Aid certified staff.</a:t>
            </a:r>
          </a:p>
          <a:p>
            <a:pPr marL="171450">
              <a:spcAft>
                <a:spcPts val="600"/>
              </a:spcAft>
              <a:buFont typeface="Arial" pitchFamily="34" charset="0"/>
              <a:buChar char="•"/>
            </a:pPr>
            <a:r>
              <a:rPr lang="en-US" sz="1100" b="1" dirty="0">
                <a:latin typeface="+mj-lt"/>
                <a:ea typeface="Times New Roman"/>
                <a:cs typeface="Arial" pitchFamily="34" charset="0"/>
              </a:rPr>
              <a:t> Healthy FUN!</a:t>
            </a:r>
          </a:p>
          <a:p>
            <a:r>
              <a:rPr lang="en-US" sz="1100" b="1" dirty="0">
                <a:latin typeface="+mj-lt"/>
                <a:ea typeface="Times New Roman"/>
                <a:cs typeface="Arial" pitchFamily="34" charset="0"/>
              </a:rPr>
              <a:t> </a:t>
            </a:r>
          </a:p>
          <a:p>
            <a:endParaRPr lang="en-US" sz="1100" b="1" dirty="0">
              <a:latin typeface="+mj-lt"/>
              <a:ea typeface="Times New Roman"/>
              <a:cs typeface="Arial" pitchFamily="34" charset="0"/>
            </a:endParaRPr>
          </a:p>
          <a:p>
            <a:r>
              <a:rPr lang="en-US" sz="1200" b="1" dirty="0">
                <a:latin typeface="+mj-lt"/>
                <a:ea typeface="Times New Roman"/>
                <a:cs typeface="Arial" pitchFamily="34" charset="0"/>
              </a:rPr>
              <a:t>Directions to Poe’s Healthy Habits Camp:</a:t>
            </a:r>
          </a:p>
          <a:p>
            <a:endParaRPr lang="en-US" sz="1100" b="1" dirty="0">
              <a:latin typeface="+mj-lt"/>
              <a:ea typeface="Times New Roman"/>
              <a:cs typeface="Arial" pitchFamily="34" charset="0"/>
            </a:endParaRPr>
          </a:p>
          <a:p>
            <a:r>
              <a:rPr lang="en-US" sz="1100" dirty="0">
                <a:latin typeface="+mj-lt"/>
                <a:ea typeface="Times New Roman"/>
                <a:cs typeface="Arial" pitchFamily="34" charset="0"/>
              </a:rPr>
              <a:t>The Poe Center is located at 224 Sunnybrook Road in Raleigh.</a:t>
            </a:r>
          </a:p>
          <a:p>
            <a:r>
              <a:rPr lang="en-US" sz="1100" dirty="0">
                <a:latin typeface="+mj-lt"/>
                <a:ea typeface="Times New Roman"/>
                <a:cs typeface="Arial" pitchFamily="34" charset="0"/>
              </a:rPr>
              <a:t> </a:t>
            </a:r>
          </a:p>
          <a:p>
            <a:r>
              <a:rPr lang="en-US" sz="1100" dirty="0">
                <a:latin typeface="+mj-lt"/>
                <a:ea typeface="Times New Roman"/>
                <a:cs typeface="Arial" pitchFamily="34" charset="0"/>
              </a:rPr>
              <a:t>From 440/Inner Beltline take exit 13A, turn Right onto New Bern Ave. </a:t>
            </a:r>
          </a:p>
          <a:p>
            <a:r>
              <a:rPr lang="en-US" sz="1100" dirty="0">
                <a:latin typeface="+mj-lt"/>
                <a:ea typeface="Times New Roman"/>
                <a:cs typeface="Arial" pitchFamily="34" charset="0"/>
              </a:rPr>
              <a:t>towards downtown, at 2nd stoplight turn left on to Sunnybrook Road.</a:t>
            </a:r>
          </a:p>
          <a:p>
            <a:r>
              <a:rPr lang="en-US" sz="1100" dirty="0">
                <a:latin typeface="+mj-lt"/>
                <a:ea typeface="Times New Roman"/>
                <a:cs typeface="Arial" pitchFamily="34" charset="0"/>
              </a:rPr>
              <a:t>Poe Center will be on right (on the corner of Kidd Road)</a:t>
            </a:r>
          </a:p>
          <a:p>
            <a:r>
              <a:rPr lang="en-US" sz="1100" dirty="0">
                <a:latin typeface="+mj-lt"/>
                <a:ea typeface="Times New Roman"/>
                <a:cs typeface="Arial" pitchFamily="34" charset="0"/>
              </a:rPr>
              <a:t> </a:t>
            </a:r>
          </a:p>
          <a:p>
            <a:r>
              <a:rPr lang="en-US" sz="1100" dirty="0">
                <a:latin typeface="+mj-lt"/>
                <a:ea typeface="Times New Roman"/>
                <a:cs typeface="Arial" pitchFamily="34" charset="0"/>
              </a:rPr>
              <a:t>From 440/Outer Beltline take exit 15, turn left onto Poole Road, at </a:t>
            </a:r>
          </a:p>
          <a:p>
            <a:r>
              <a:rPr lang="en-US" sz="1100" dirty="0">
                <a:latin typeface="+mj-lt"/>
                <a:ea typeface="Times New Roman"/>
                <a:cs typeface="Arial" pitchFamily="34" charset="0"/>
              </a:rPr>
              <a:t>3rd stoplight turn Right onto Sunnybrook Road – Poe Center will be </a:t>
            </a:r>
          </a:p>
          <a:p>
            <a:r>
              <a:rPr lang="en-US" sz="1100" dirty="0">
                <a:latin typeface="+mj-lt"/>
                <a:ea typeface="Times New Roman"/>
                <a:cs typeface="Arial" pitchFamily="34" charset="0"/>
              </a:rPr>
              <a:t>on left (on the corner of Kidd Road)</a:t>
            </a:r>
          </a:p>
          <a:p>
            <a:endParaRPr lang="en-US" sz="1000" dirty="0">
              <a:latin typeface="Arial" pitchFamily="34" charset="0"/>
              <a:ea typeface="Times New Roman"/>
              <a:cs typeface="Arial" pitchFamily="34" charset="0"/>
            </a:endParaRPr>
          </a:p>
        </p:txBody>
      </p:sp>
      <p:pic>
        <p:nvPicPr>
          <p:cNvPr id="1026" name="Picture 2" descr="224 Sunnybrook Rd, Raleigh, NC 27610">
            <a:hlinkClick r:id="rId3"/>
          </p:cNvPr>
          <p:cNvPicPr>
            <a:picLocks noChangeAspect="1" noChangeArrowheads="1"/>
          </p:cNvPicPr>
          <p:nvPr/>
        </p:nvPicPr>
        <p:blipFill>
          <a:blip r:embed="rId4" cstate="print"/>
          <a:srcRect b="9189"/>
          <a:stretch>
            <a:fillRect/>
          </a:stretch>
        </p:blipFill>
        <p:spPr bwMode="auto">
          <a:xfrm>
            <a:off x="4876800" y="5181600"/>
            <a:ext cx="2571750" cy="1600200"/>
          </a:xfrm>
          <a:prstGeom prst="rect">
            <a:avLst/>
          </a:prstGeom>
          <a:noFill/>
          <a:ln w="38100">
            <a:solidFill>
              <a:srgbClr val="FF9933"/>
            </a:solidFill>
          </a:ln>
        </p:spPr>
      </p:pic>
      <p:sp>
        <p:nvSpPr>
          <p:cNvPr id="11" name="TextBox 10"/>
          <p:cNvSpPr txBox="1"/>
          <p:nvPr/>
        </p:nvSpPr>
        <p:spPr>
          <a:xfrm>
            <a:off x="7391400" y="152400"/>
            <a:ext cx="228600" cy="276999"/>
          </a:xfrm>
          <a:prstGeom prst="rect">
            <a:avLst/>
          </a:prstGeom>
          <a:noFill/>
        </p:spPr>
        <p:txBody>
          <a:bodyPr wrap="square" rtlCol="0">
            <a:spAutoFit/>
          </a:bodyPr>
          <a:lstStyle/>
          <a:p>
            <a:r>
              <a:rPr lang="en-US" sz="1200" dirty="0">
                <a:latin typeface="Georgia" pitchFamily="18" charset="0"/>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990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0"/>
            <a:ext cx="7772400" cy="954107"/>
          </a:xfrm>
          <a:prstGeom prst="rect">
            <a:avLst/>
          </a:prstGeom>
          <a:solidFill>
            <a:srgbClr val="4068AF"/>
          </a:solidFill>
          <a:ln>
            <a:solidFill>
              <a:srgbClr val="4068AF"/>
            </a:solidFill>
          </a:ln>
        </p:spPr>
        <p:txBody>
          <a:bodyPr wrap="square" rtlCol="0">
            <a:spAutoFit/>
          </a:bodyPr>
          <a:lstStyle/>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Healthy Habits Camp</a:t>
            </a:r>
          </a:p>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Registration &amp; Emergency Contact Form</a:t>
            </a:r>
          </a:p>
        </p:txBody>
      </p:sp>
      <p:sp>
        <p:nvSpPr>
          <p:cNvPr id="15" name="TextBox 14"/>
          <p:cNvSpPr txBox="1"/>
          <p:nvPr/>
        </p:nvSpPr>
        <p:spPr>
          <a:xfrm>
            <a:off x="0" y="990600"/>
            <a:ext cx="7772400" cy="8156079"/>
          </a:xfrm>
          <a:prstGeom prst="rect">
            <a:avLst/>
          </a:prstGeom>
          <a:noFill/>
        </p:spPr>
        <p:txBody>
          <a:bodyPr wrap="square" rtlCol="0">
            <a:spAutoFit/>
          </a:bodyPr>
          <a:lstStyle/>
          <a:p>
            <a:r>
              <a:rPr lang="en-US" sz="1200" b="1" dirty="0">
                <a:latin typeface="+mj-lt"/>
                <a:cs typeface="Arial" pitchFamily="34" charset="0"/>
              </a:rPr>
              <a:t>Please enroll my child for Healthy Habits Camp for the week of:  </a:t>
            </a:r>
            <a:r>
              <a:rPr lang="en-US" sz="1200" b="1" dirty="0">
                <a:latin typeface="+mj-lt"/>
                <a:cs typeface="Arial" pitchFamily="34" charset="0"/>
                <a:sym typeface="Wingdings 2"/>
              </a:rPr>
              <a:t> </a:t>
            </a:r>
            <a:r>
              <a:rPr lang="en-US" sz="1200" b="1" u="sng" dirty="0">
                <a:latin typeface="+mj-lt"/>
                <a:cs typeface="Arial" pitchFamily="34" charset="0"/>
                <a:sym typeface="Wingdings 2"/>
              </a:rPr>
              <a:t>June 19</a:t>
            </a:r>
            <a:r>
              <a:rPr lang="en-US" sz="1200" b="1" u="sng" baseline="30000" dirty="0">
                <a:latin typeface="+mj-lt"/>
                <a:cs typeface="Arial" pitchFamily="34" charset="0"/>
                <a:sym typeface="Wingdings 2"/>
              </a:rPr>
              <a:t>th</a:t>
            </a:r>
            <a:r>
              <a:rPr lang="en-US" sz="1200" b="1" u="sng" dirty="0">
                <a:latin typeface="+mj-lt"/>
                <a:cs typeface="Arial" pitchFamily="34" charset="0"/>
                <a:sym typeface="Wingdings 2"/>
              </a:rPr>
              <a:t> – 23</a:t>
            </a:r>
            <a:r>
              <a:rPr lang="en-US" sz="1200" b="1" u="sng" baseline="30000" dirty="0">
                <a:latin typeface="+mj-lt"/>
                <a:cs typeface="Arial" pitchFamily="34" charset="0"/>
                <a:sym typeface="Wingdings 2"/>
              </a:rPr>
              <a:t>rd</a:t>
            </a:r>
            <a:r>
              <a:rPr lang="en-US" sz="1200" b="1" dirty="0">
                <a:latin typeface="+mj-lt"/>
                <a:cs typeface="Arial" pitchFamily="34" charset="0"/>
                <a:sym typeface="Wingdings 2"/>
              </a:rPr>
              <a:t>  OR  </a:t>
            </a:r>
            <a:r>
              <a:rPr lang="en-US" sz="1200" b="1" u="sng" dirty="0">
                <a:latin typeface="+mj-lt"/>
                <a:cs typeface="Arial" pitchFamily="34" charset="0"/>
                <a:sym typeface="Wingdings 2"/>
              </a:rPr>
              <a:t>July 10</a:t>
            </a:r>
            <a:r>
              <a:rPr lang="en-US" sz="1200" b="1" u="sng" baseline="30000" dirty="0">
                <a:latin typeface="+mj-lt"/>
                <a:cs typeface="Arial" pitchFamily="34" charset="0"/>
                <a:sym typeface="Wingdings 2"/>
              </a:rPr>
              <a:t>th</a:t>
            </a:r>
            <a:r>
              <a:rPr lang="en-US" sz="1200" b="1" u="sng" dirty="0">
                <a:latin typeface="+mj-lt"/>
                <a:cs typeface="Arial" pitchFamily="34" charset="0"/>
                <a:sym typeface="Wingdings 2"/>
              </a:rPr>
              <a:t> - 14</a:t>
            </a:r>
            <a:r>
              <a:rPr lang="en-US" sz="1200" b="1" u="sng" baseline="30000" dirty="0">
                <a:latin typeface="+mj-lt"/>
                <a:cs typeface="Arial" pitchFamily="34" charset="0"/>
                <a:sym typeface="Wingdings 2"/>
              </a:rPr>
              <a:t>th</a:t>
            </a:r>
            <a:r>
              <a:rPr lang="en-US" sz="1200" b="1" u="sng" dirty="0">
                <a:latin typeface="+mj-lt"/>
                <a:cs typeface="Arial" pitchFamily="34" charset="0"/>
                <a:sym typeface="Wingdings 2"/>
              </a:rPr>
              <a:t> </a:t>
            </a:r>
          </a:p>
          <a:p>
            <a:pPr algn="ctr"/>
            <a:r>
              <a:rPr lang="en-US" sz="1200" i="1" dirty="0">
                <a:latin typeface="+mj-lt"/>
                <a:cs typeface="Arial" pitchFamily="34" charset="0"/>
                <a:sym typeface="Wingdings 2"/>
              </a:rPr>
              <a:t>(Only one week per student, please.)</a:t>
            </a:r>
          </a:p>
          <a:p>
            <a:pPr algn="ctr"/>
            <a:endParaRPr lang="en-US" sz="1200" i="1" dirty="0">
              <a:latin typeface="+mj-lt"/>
              <a:cs typeface="Arial" pitchFamily="34" charset="0"/>
              <a:sym typeface="Wingdings 2"/>
            </a:endParaRPr>
          </a:p>
          <a:p>
            <a:r>
              <a:rPr lang="en-US" sz="900" dirty="0">
                <a:latin typeface="+mj-lt"/>
                <a:cs typeface="Arial" pitchFamily="34" charset="0"/>
              </a:rPr>
              <a:t>My child attends (check ONE): </a:t>
            </a:r>
            <a:r>
              <a:rPr lang="en-US" sz="900" dirty="0">
                <a:latin typeface="+mj-lt"/>
                <a:cs typeface="Arial" pitchFamily="34" charset="0"/>
                <a:sym typeface="Wingdings 2"/>
              </a:rPr>
              <a:t> Traditional School    Year-round school  (name of school)__________________________ 	  Home-school</a:t>
            </a:r>
          </a:p>
          <a:p>
            <a:endParaRPr lang="en-US" sz="800" dirty="0">
              <a:latin typeface="+mj-lt"/>
              <a:cs typeface="Arial" pitchFamily="34" charset="0"/>
              <a:sym typeface="Wingdings 2"/>
            </a:endParaRPr>
          </a:p>
          <a:p>
            <a:pPr algn="ctr"/>
            <a:r>
              <a:rPr lang="en-US" sz="1100" b="1" dirty="0">
                <a:latin typeface="+mj-lt"/>
                <a:cs typeface="Arial" pitchFamily="34" charset="0"/>
                <a:sym typeface="Wingdings 2"/>
              </a:rPr>
              <a:t>Child’s Information</a:t>
            </a:r>
          </a:p>
          <a:p>
            <a:pPr algn="ctr"/>
            <a:endParaRPr lang="en-US" sz="800" b="1" dirty="0">
              <a:latin typeface="+mj-lt"/>
              <a:cs typeface="Arial" pitchFamily="34" charset="0"/>
              <a:sym typeface="Wingdings 2"/>
            </a:endParaRPr>
          </a:p>
          <a:p>
            <a:r>
              <a:rPr lang="en-US" sz="900" dirty="0">
                <a:latin typeface="+mj-lt"/>
                <a:cs typeface="Arial" pitchFamily="34" charset="0"/>
                <a:sym typeface="Wingdings 2"/>
              </a:rPr>
              <a:t>Child’s Name (First/Middle/Last):_________________________________________ Name called:___________________________</a:t>
            </a:r>
          </a:p>
          <a:p>
            <a:endParaRPr lang="en-US" sz="900" dirty="0">
              <a:latin typeface="+mj-lt"/>
              <a:cs typeface="Arial" pitchFamily="34" charset="0"/>
              <a:sym typeface="Wingdings 2"/>
            </a:endParaRPr>
          </a:p>
          <a:p>
            <a:r>
              <a:rPr lang="en-US" sz="900" dirty="0">
                <a:latin typeface="+mj-lt"/>
                <a:cs typeface="Arial" pitchFamily="34" charset="0"/>
                <a:sym typeface="Wingdings 2"/>
              </a:rPr>
              <a:t>Address:_______________________________________________  City:________________________  Zip:________________________</a:t>
            </a:r>
          </a:p>
          <a:p>
            <a:endParaRPr lang="en-US" sz="900" dirty="0">
              <a:latin typeface="+mj-lt"/>
              <a:cs typeface="Arial" pitchFamily="34" charset="0"/>
              <a:sym typeface="Wingdings 2"/>
            </a:endParaRPr>
          </a:p>
          <a:p>
            <a:r>
              <a:rPr lang="en-US" sz="900" dirty="0">
                <a:latin typeface="+mj-lt"/>
                <a:cs typeface="Arial" pitchFamily="34" charset="0"/>
                <a:sym typeface="Wingdings 2"/>
              </a:rPr>
              <a:t>Gender:  Male   Female   Birth date:_____________________  Age (as of June 1, 2017):___________________ Rising grade Level:_________</a:t>
            </a:r>
          </a:p>
          <a:p>
            <a:endParaRPr lang="en-US" sz="1000" b="1" dirty="0">
              <a:latin typeface="+mj-lt"/>
              <a:cs typeface="Arial" pitchFamily="34" charset="0"/>
              <a:sym typeface="Wingdings 2"/>
            </a:endParaRPr>
          </a:p>
          <a:p>
            <a:r>
              <a:rPr lang="en-US" sz="1000" b="1" dirty="0">
                <a:latin typeface="+mj-lt"/>
                <a:cs typeface="Arial" pitchFamily="34" charset="0"/>
                <a:sym typeface="Wingdings 2"/>
              </a:rPr>
              <a:t>Check all that apply to your child: (Attach additional information that does not fit in space provided)</a:t>
            </a:r>
          </a:p>
          <a:p>
            <a:r>
              <a:rPr lang="en-US" sz="1000" b="1" dirty="0">
                <a:latin typeface="+mj-lt"/>
                <a:cs typeface="Arial" panose="020B0604020202020204" pitchFamily="34" charset="0"/>
              </a:rPr>
              <a:t>*Poe Center staff and volunteers are not trained to provide the care needed for children with certain special needs.</a:t>
            </a:r>
          </a:p>
          <a:p>
            <a:endParaRPr lang="en-US" sz="1000" b="1" dirty="0">
              <a:latin typeface="+mj-lt"/>
              <a:cs typeface="Arial" pitchFamily="34" charset="0"/>
              <a:sym typeface="Wingdings 2"/>
            </a:endParaRPr>
          </a:p>
          <a:p>
            <a:pPr>
              <a:buFont typeface="Wingdings 2"/>
              <a:buChar char="£"/>
            </a:pPr>
            <a:r>
              <a:rPr lang="en-US" sz="900" dirty="0">
                <a:latin typeface="+mj-lt"/>
                <a:cs typeface="Arial" pitchFamily="34" charset="0"/>
                <a:sym typeface="Wingdings 2"/>
              </a:rPr>
              <a:t> </a:t>
            </a:r>
            <a:r>
              <a:rPr lang="en-US" sz="900" b="1" dirty="0">
                <a:latin typeface="+mj-lt"/>
                <a:cs typeface="Arial" pitchFamily="34" charset="0"/>
                <a:sym typeface="Wingdings 2"/>
              </a:rPr>
              <a:t>Allergies</a:t>
            </a:r>
            <a:r>
              <a:rPr lang="en-US" sz="900" dirty="0">
                <a:latin typeface="+mj-lt"/>
                <a:cs typeface="Arial" pitchFamily="34" charset="0"/>
                <a:sym typeface="Wingdings 2"/>
              </a:rPr>
              <a:t> (food/medication)______________________________________________________________________________________________</a:t>
            </a:r>
          </a:p>
          <a:p>
            <a:pPr>
              <a:buFont typeface="Wingdings 2"/>
              <a:buChar char="£"/>
            </a:pPr>
            <a:r>
              <a:rPr lang="en-US" sz="900" b="1" dirty="0">
                <a:latin typeface="+mj-lt"/>
                <a:cs typeface="Arial" pitchFamily="34" charset="0"/>
                <a:sym typeface="Wingdings 2"/>
              </a:rPr>
              <a:t> ADD</a:t>
            </a:r>
            <a:r>
              <a:rPr lang="en-US" sz="900" dirty="0">
                <a:latin typeface="+mj-lt"/>
                <a:cs typeface="Arial" pitchFamily="34" charset="0"/>
                <a:sym typeface="Wingdings 2"/>
              </a:rPr>
              <a:t> or </a:t>
            </a:r>
            <a:r>
              <a:rPr lang="en-US" sz="900" b="1" dirty="0">
                <a:latin typeface="+mj-lt"/>
                <a:cs typeface="Arial" pitchFamily="34" charset="0"/>
                <a:sym typeface="Wingdings 2"/>
              </a:rPr>
              <a:t>ADHD</a:t>
            </a:r>
          </a:p>
          <a:p>
            <a:pPr>
              <a:buFont typeface="Wingdings 2"/>
              <a:buChar char="£"/>
            </a:pPr>
            <a:r>
              <a:rPr lang="en-US" sz="900" b="1" dirty="0">
                <a:latin typeface="+mj-lt"/>
                <a:cs typeface="Arial" pitchFamily="34" charset="0"/>
                <a:sym typeface="Wingdings 2"/>
              </a:rPr>
              <a:t> Medication</a:t>
            </a:r>
            <a:r>
              <a:rPr lang="en-US" sz="900" dirty="0">
                <a:latin typeface="+mj-lt"/>
                <a:cs typeface="Arial" pitchFamily="34" charset="0"/>
                <a:sym typeface="Wingdings 2"/>
              </a:rPr>
              <a:t> (type and frequency)__________________________________________________________________________________________</a:t>
            </a:r>
          </a:p>
          <a:p>
            <a:pPr>
              <a:buFont typeface="Wingdings 2"/>
              <a:buChar char="£"/>
            </a:pPr>
            <a:endParaRPr lang="en-US" sz="900" dirty="0">
              <a:latin typeface="+mj-lt"/>
              <a:cs typeface="Arial" pitchFamily="34" charset="0"/>
              <a:sym typeface="Wingdings 2"/>
            </a:endParaRPr>
          </a:p>
          <a:p>
            <a:pPr>
              <a:buFont typeface="Wingdings 2"/>
              <a:buChar char="£"/>
            </a:pPr>
            <a:r>
              <a:rPr lang="en-US" sz="900" dirty="0">
                <a:latin typeface="+mj-lt"/>
                <a:cs typeface="Arial" pitchFamily="34" charset="0"/>
                <a:sym typeface="Wingdings 2"/>
              </a:rPr>
              <a:t> </a:t>
            </a:r>
            <a:r>
              <a:rPr lang="en-US" sz="900" b="1" dirty="0">
                <a:latin typeface="+mj-lt"/>
                <a:cs typeface="Arial" pitchFamily="34" charset="0"/>
                <a:sym typeface="Wingdings 2"/>
              </a:rPr>
              <a:t>Emotional/ Mental Health concerns</a:t>
            </a:r>
            <a:r>
              <a:rPr lang="en-US" sz="900" dirty="0">
                <a:latin typeface="+mj-lt"/>
                <a:cs typeface="Arial" pitchFamily="34" charset="0"/>
                <a:sym typeface="Wingdings 2"/>
              </a:rPr>
              <a:t>:______________________________________________________________________________________</a:t>
            </a:r>
          </a:p>
          <a:p>
            <a:endParaRPr lang="en-US" sz="900" dirty="0">
              <a:latin typeface="+mj-lt"/>
              <a:cs typeface="Arial" pitchFamily="34" charset="0"/>
              <a:sym typeface="Wingdings 2"/>
            </a:endParaRPr>
          </a:p>
          <a:p>
            <a:r>
              <a:rPr lang="en-US" sz="900" dirty="0">
                <a:latin typeface="+mj-lt"/>
                <a:cs typeface="Arial" pitchFamily="34" charset="0"/>
                <a:sym typeface="Wingdings 2"/>
              </a:rPr>
              <a:t>_______________________________________________________________________________________________________________________</a:t>
            </a:r>
          </a:p>
          <a:p>
            <a:endParaRPr lang="en-US" sz="900" dirty="0">
              <a:latin typeface="+mj-lt"/>
              <a:cs typeface="Arial" pitchFamily="34" charset="0"/>
              <a:sym typeface="Wingdings 2"/>
            </a:endParaRPr>
          </a:p>
          <a:p>
            <a:pPr>
              <a:buFont typeface="Wingdings 2"/>
              <a:buChar char="£"/>
            </a:pPr>
            <a:r>
              <a:rPr lang="en-US" sz="900" b="1" dirty="0">
                <a:latin typeface="+mj-lt"/>
                <a:cs typeface="Arial" pitchFamily="34" charset="0"/>
                <a:sym typeface="Wingdings 2"/>
              </a:rPr>
              <a:t>Other</a:t>
            </a:r>
            <a:r>
              <a:rPr lang="en-US" sz="900" dirty="0">
                <a:latin typeface="+mj-lt"/>
                <a:cs typeface="Arial" pitchFamily="34" charset="0"/>
                <a:sym typeface="Wingdings 2"/>
              </a:rPr>
              <a:t> ________________________________________________________________________________________________________________</a:t>
            </a:r>
          </a:p>
          <a:p>
            <a:endParaRPr lang="en-US" sz="800" b="1" dirty="0">
              <a:latin typeface="+mj-lt"/>
              <a:cs typeface="Arial" pitchFamily="34" charset="0"/>
              <a:sym typeface="Wingdings 2"/>
            </a:endParaRPr>
          </a:p>
          <a:p>
            <a:pPr algn="ctr"/>
            <a:r>
              <a:rPr lang="en-US" sz="1100" b="1" dirty="0">
                <a:latin typeface="+mj-lt"/>
                <a:cs typeface="Arial" pitchFamily="34" charset="0"/>
                <a:sym typeface="Wingdings 2"/>
              </a:rPr>
              <a:t>Family, Emergency and Healthcare Provider Contact Information</a:t>
            </a:r>
          </a:p>
          <a:p>
            <a:pPr algn="ctr"/>
            <a:endParaRPr lang="en-US" sz="900" dirty="0">
              <a:latin typeface="+mj-lt"/>
              <a:cs typeface="Arial" pitchFamily="34" charset="0"/>
              <a:sym typeface="Wingdings 2"/>
            </a:endParaRPr>
          </a:p>
          <a:p>
            <a:r>
              <a:rPr lang="en-US" sz="1100" dirty="0">
                <a:latin typeface="+mj-lt"/>
                <a:cs typeface="Arial" pitchFamily="34" charset="0"/>
                <a:sym typeface="Wingdings 2"/>
              </a:rPr>
              <a:t>In case of emergency, Poe may contact:  Primary contact     Secondary Contact      Other (please provide this information to Poe)</a:t>
            </a:r>
            <a:r>
              <a:rPr lang="en-US" sz="900" dirty="0">
                <a:latin typeface="+mj-lt"/>
                <a:cs typeface="Arial" pitchFamily="34" charset="0"/>
                <a:sym typeface="Wingdings 2"/>
              </a:rPr>
              <a:t> 	  </a:t>
            </a:r>
            <a:r>
              <a:rPr lang="en-US" sz="1100" b="1" dirty="0">
                <a:latin typeface="+mj-lt"/>
                <a:cs typeface="Arial" pitchFamily="34" charset="0"/>
                <a:sym typeface="Wingdings 2"/>
              </a:rPr>
              <a:t> </a:t>
            </a:r>
          </a:p>
          <a:p>
            <a:r>
              <a:rPr lang="en-US" sz="900" b="1" dirty="0">
                <a:latin typeface="+mj-lt"/>
                <a:cs typeface="Arial" pitchFamily="34" charset="0"/>
                <a:sym typeface="Wingdings 2"/>
              </a:rPr>
              <a:t>Parent/guardian (primary contact) name</a:t>
            </a:r>
            <a:r>
              <a:rPr lang="en-US" sz="900" dirty="0">
                <a:latin typeface="+mj-lt"/>
                <a:cs typeface="Arial" pitchFamily="34" charset="0"/>
                <a:sym typeface="Wingdings 2"/>
              </a:rPr>
              <a:t>:________________________________ Employer:__________________________________________</a:t>
            </a:r>
          </a:p>
          <a:p>
            <a:r>
              <a:rPr lang="en-US" sz="900" dirty="0">
                <a:latin typeface="+mj-lt"/>
                <a:cs typeface="Arial" pitchFamily="34" charset="0"/>
                <a:sym typeface="Wingdings 2"/>
              </a:rPr>
              <a:t> </a:t>
            </a:r>
          </a:p>
          <a:p>
            <a:r>
              <a:rPr lang="en-US" sz="900" dirty="0">
                <a:latin typeface="+mj-lt"/>
                <a:cs typeface="Arial" pitchFamily="34" charset="0"/>
                <a:sym typeface="Wingdings 2"/>
              </a:rPr>
              <a:t>Home Address:_________________________________________ City:______________________ Zip:_____________________	</a:t>
            </a:r>
          </a:p>
          <a:p>
            <a:endParaRPr lang="en-US" sz="900" dirty="0">
              <a:latin typeface="+mj-lt"/>
              <a:cs typeface="Arial" pitchFamily="34" charset="0"/>
              <a:sym typeface="Wingdings 2"/>
            </a:endParaRPr>
          </a:p>
          <a:p>
            <a:r>
              <a:rPr lang="en-US" sz="900" dirty="0">
                <a:latin typeface="+mj-lt"/>
                <a:cs typeface="Arial" pitchFamily="34" charset="0"/>
                <a:sym typeface="Wingdings 2"/>
              </a:rPr>
              <a:t>Home #:____________________________ Work #:___________________________  ext._________________	</a:t>
            </a:r>
          </a:p>
          <a:p>
            <a:r>
              <a:rPr lang="en-US" sz="900" dirty="0">
                <a:latin typeface="+mj-lt"/>
                <a:cs typeface="Arial" pitchFamily="34" charset="0"/>
                <a:sym typeface="Wingdings 2"/>
              </a:rPr>
              <a:t> </a:t>
            </a:r>
          </a:p>
          <a:p>
            <a:r>
              <a:rPr lang="en-US" sz="900" dirty="0">
                <a:latin typeface="+mj-lt"/>
                <a:cs typeface="Arial" pitchFamily="34" charset="0"/>
                <a:sym typeface="Wingdings 2"/>
              </a:rPr>
              <a:t>Mobile#:____________________________ E-mail address:__________________________________________</a:t>
            </a:r>
          </a:p>
          <a:p>
            <a:r>
              <a:rPr lang="en-US" sz="900" dirty="0">
                <a:latin typeface="+mj-lt"/>
                <a:cs typeface="Arial" pitchFamily="34" charset="0"/>
                <a:sym typeface="Wingdings 2"/>
              </a:rPr>
              <a:t> </a:t>
            </a:r>
          </a:p>
          <a:p>
            <a:r>
              <a:rPr lang="en-US" sz="900" b="1" dirty="0">
                <a:latin typeface="+mj-lt"/>
                <a:cs typeface="Arial" pitchFamily="34" charset="0"/>
                <a:sym typeface="Wingdings 2"/>
              </a:rPr>
              <a:t>Secondary contact name</a:t>
            </a:r>
            <a:r>
              <a:rPr lang="en-US" sz="900" dirty="0">
                <a:latin typeface="+mj-lt"/>
                <a:cs typeface="Arial" pitchFamily="34" charset="0"/>
                <a:sym typeface="Wingdings 2"/>
              </a:rPr>
              <a:t>:________________________________ Employer:_____________________________________________________</a:t>
            </a:r>
          </a:p>
          <a:p>
            <a:r>
              <a:rPr lang="en-US" sz="900" dirty="0">
                <a:latin typeface="+mj-lt"/>
                <a:cs typeface="Arial" pitchFamily="34" charset="0"/>
                <a:sym typeface="Wingdings 2"/>
              </a:rPr>
              <a:t> </a:t>
            </a:r>
          </a:p>
          <a:p>
            <a:r>
              <a:rPr lang="en-US" sz="900" dirty="0">
                <a:latin typeface="+mj-lt"/>
                <a:cs typeface="Arial" pitchFamily="34" charset="0"/>
                <a:sym typeface="Wingdings 2"/>
              </a:rPr>
              <a:t>Home Address:_________________________________________ City:______________________ Zip:_____________________	</a:t>
            </a:r>
          </a:p>
          <a:p>
            <a:endParaRPr lang="en-US" sz="900" dirty="0">
              <a:latin typeface="+mj-lt"/>
              <a:cs typeface="Arial" pitchFamily="34" charset="0"/>
              <a:sym typeface="Wingdings 2"/>
            </a:endParaRPr>
          </a:p>
          <a:p>
            <a:r>
              <a:rPr lang="en-US" sz="900" dirty="0">
                <a:latin typeface="+mj-lt"/>
                <a:cs typeface="Arial" pitchFamily="34" charset="0"/>
                <a:sym typeface="Wingdings 2"/>
              </a:rPr>
              <a:t>Home #:____________________________ Work #:___________________________  ext._________________	</a:t>
            </a:r>
          </a:p>
          <a:p>
            <a:r>
              <a:rPr lang="en-US" sz="900" dirty="0">
                <a:latin typeface="+mj-lt"/>
                <a:cs typeface="Arial" pitchFamily="34" charset="0"/>
                <a:sym typeface="Wingdings 2"/>
              </a:rPr>
              <a:t> </a:t>
            </a:r>
          </a:p>
          <a:p>
            <a:r>
              <a:rPr lang="en-US" sz="900" dirty="0">
                <a:latin typeface="+mj-lt"/>
                <a:cs typeface="Arial" pitchFamily="34" charset="0"/>
                <a:sym typeface="Wingdings 2"/>
              </a:rPr>
              <a:t>Mobile#:____________________________ E-mail address:_________________________________________</a:t>
            </a:r>
          </a:p>
          <a:p>
            <a:endParaRPr lang="en-US" sz="900" dirty="0">
              <a:latin typeface="+mj-lt"/>
              <a:cs typeface="Arial" pitchFamily="34" charset="0"/>
              <a:sym typeface="Wingdings 2"/>
            </a:endParaRPr>
          </a:p>
          <a:p>
            <a:r>
              <a:rPr lang="en-US" sz="900" b="1" dirty="0">
                <a:latin typeface="+mj-lt"/>
                <a:cs typeface="Arial" pitchFamily="34" charset="0"/>
                <a:sym typeface="Wingdings 2"/>
              </a:rPr>
              <a:t>Child’s doctor</a:t>
            </a:r>
            <a:r>
              <a:rPr lang="en-US" sz="900" dirty="0">
                <a:latin typeface="+mj-lt"/>
                <a:cs typeface="Arial" pitchFamily="34" charset="0"/>
                <a:sym typeface="Wingdings 2"/>
              </a:rPr>
              <a:t>:________________________________________________ Doctor’s phone:_____________________________________________</a:t>
            </a:r>
          </a:p>
          <a:p>
            <a:endParaRPr lang="en-US" sz="900" dirty="0">
              <a:latin typeface="+mj-lt"/>
              <a:cs typeface="Arial" pitchFamily="34" charset="0"/>
              <a:sym typeface="Wingdings 2"/>
            </a:endParaRPr>
          </a:p>
          <a:p>
            <a:r>
              <a:rPr lang="en-US" sz="900" b="1" dirty="0">
                <a:latin typeface="+mj-lt"/>
                <a:cs typeface="Arial" pitchFamily="34" charset="0"/>
                <a:sym typeface="Wingdings 2"/>
              </a:rPr>
              <a:t>Child’s Dentist</a:t>
            </a:r>
            <a:r>
              <a:rPr lang="en-US" sz="900" dirty="0">
                <a:latin typeface="+mj-lt"/>
                <a:cs typeface="Arial" pitchFamily="34" charset="0"/>
                <a:sym typeface="Wingdings 2"/>
              </a:rPr>
              <a:t>:________________________________________________ Dentist’s phone:____________________________________________</a:t>
            </a:r>
          </a:p>
          <a:p>
            <a:endParaRPr lang="en-US" sz="900" dirty="0">
              <a:latin typeface="+mj-lt"/>
              <a:cs typeface="Arial" pitchFamily="34" charset="0"/>
              <a:sym typeface="Wingdings 2"/>
            </a:endParaRPr>
          </a:p>
          <a:p>
            <a:r>
              <a:rPr lang="en-US" sz="900" b="1" dirty="0">
                <a:latin typeface="+mj-lt"/>
                <a:cs typeface="Arial" pitchFamily="34" charset="0"/>
                <a:sym typeface="Wingdings 2"/>
              </a:rPr>
              <a:t>Hospital preference</a:t>
            </a:r>
            <a:r>
              <a:rPr lang="en-US" sz="900" dirty="0">
                <a:latin typeface="+mj-lt"/>
                <a:cs typeface="Arial" pitchFamily="34" charset="0"/>
                <a:sym typeface="Wingdings 2"/>
              </a:rPr>
              <a:t>:____________________________________ </a:t>
            </a:r>
            <a:r>
              <a:rPr lang="en-US" sz="900" b="1" dirty="0">
                <a:latin typeface="+mj-lt"/>
                <a:cs typeface="Arial" pitchFamily="34" charset="0"/>
                <a:sym typeface="Wingdings 2"/>
              </a:rPr>
              <a:t>Insurance company</a:t>
            </a:r>
            <a:r>
              <a:rPr lang="en-US" sz="900" dirty="0">
                <a:latin typeface="+mj-lt"/>
                <a:cs typeface="Arial" pitchFamily="34" charset="0"/>
                <a:sym typeface="Wingdings 2"/>
              </a:rPr>
              <a:t>:_______________________________________________</a:t>
            </a:r>
            <a:endParaRPr lang="en-US" sz="1400" dirty="0">
              <a:latin typeface="+mj-lt"/>
              <a:cs typeface="Arial" pitchFamily="34" charset="0"/>
              <a:sym typeface="Wingdings 2"/>
            </a:endParaRPr>
          </a:p>
          <a:p>
            <a:pPr algn="ctr"/>
            <a:endParaRPr lang="en-US" sz="1200" dirty="0">
              <a:latin typeface="+mj-lt"/>
              <a:cs typeface="Arial" pitchFamily="34" charset="0"/>
              <a:sym typeface="Wingdings 2"/>
            </a:endParaRPr>
          </a:p>
          <a:p>
            <a:pPr algn="ctr"/>
            <a:endParaRPr lang="en-US" sz="1200" dirty="0">
              <a:latin typeface="+mj-lt"/>
              <a:cs typeface="Arial" pitchFamily="34" charset="0"/>
              <a:sym typeface="Wingdings 2"/>
            </a:endParaRPr>
          </a:p>
          <a:p>
            <a:pPr algn="ctr"/>
            <a:r>
              <a:rPr lang="en-US" sz="1400" dirty="0">
                <a:latin typeface="+mj-lt"/>
                <a:cs typeface="Arial" pitchFamily="34" charset="0"/>
                <a:sym typeface="Wingdings 2"/>
              </a:rPr>
              <a:t>PLEASE COMPLETE AND RETURN TO THE POE CENTER</a:t>
            </a:r>
          </a:p>
        </p:txBody>
      </p:sp>
      <p:sp>
        <p:nvSpPr>
          <p:cNvPr id="7" name="TextBox 6"/>
          <p:cNvSpPr txBox="1"/>
          <p:nvPr/>
        </p:nvSpPr>
        <p:spPr>
          <a:xfrm>
            <a:off x="7391400" y="152400"/>
            <a:ext cx="228600" cy="276999"/>
          </a:xfrm>
          <a:prstGeom prst="rect">
            <a:avLst/>
          </a:prstGeom>
          <a:noFill/>
        </p:spPr>
        <p:txBody>
          <a:bodyPr wrap="square" rtlCol="0">
            <a:spAutoFit/>
          </a:bodyPr>
          <a:lstStyle/>
          <a:p>
            <a:r>
              <a:rPr lang="en-US" sz="1200" dirty="0">
                <a:latin typeface="Georgia" pitchFamily="18" charset="0"/>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9906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0"/>
            <a:ext cx="7772400" cy="954107"/>
          </a:xfrm>
          <a:prstGeom prst="rect">
            <a:avLst/>
          </a:prstGeom>
          <a:solidFill>
            <a:srgbClr val="FF8300"/>
          </a:solidFill>
          <a:ln>
            <a:solidFill>
              <a:srgbClr val="FF8300"/>
            </a:solidFill>
          </a:ln>
        </p:spPr>
        <p:txBody>
          <a:bodyPr wrap="square" rtlCol="0">
            <a:spAutoFit/>
          </a:bodyPr>
          <a:lstStyle/>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Healthy Habits Camp</a:t>
            </a:r>
          </a:p>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Verification &amp; Permission Information</a:t>
            </a:r>
          </a:p>
        </p:txBody>
      </p:sp>
      <p:sp>
        <p:nvSpPr>
          <p:cNvPr id="15" name="TextBox 14"/>
          <p:cNvSpPr txBox="1"/>
          <p:nvPr/>
        </p:nvSpPr>
        <p:spPr>
          <a:xfrm>
            <a:off x="0" y="990600"/>
            <a:ext cx="7772400" cy="7509748"/>
          </a:xfrm>
          <a:prstGeom prst="rect">
            <a:avLst/>
          </a:prstGeom>
          <a:noFill/>
        </p:spPr>
        <p:txBody>
          <a:bodyPr wrap="square" rtlCol="0">
            <a:spAutoFit/>
          </a:bodyPr>
          <a:lstStyle/>
          <a:p>
            <a:r>
              <a:rPr lang="en-US" sz="1100" b="1" dirty="0">
                <a:latin typeface="+mj-lt"/>
                <a:cs typeface="Arial" pitchFamily="34" charset="0"/>
              </a:rPr>
              <a:t>My child is eligible for/receives free or reduced lunch.</a:t>
            </a:r>
          </a:p>
          <a:p>
            <a:endParaRPr lang="en-US" sz="1000" dirty="0">
              <a:latin typeface="+mj-lt"/>
              <a:cs typeface="Arial" pitchFamily="34" charset="0"/>
            </a:endParaRPr>
          </a:p>
          <a:p>
            <a:r>
              <a:rPr lang="en-US" sz="1000" dirty="0">
                <a:latin typeface="+mj-lt"/>
                <a:cs typeface="Arial" pitchFamily="34" charset="0"/>
              </a:rPr>
              <a:t>Parent/guardian signature:_______________________________________________ Date:_____________________</a:t>
            </a:r>
          </a:p>
          <a:p>
            <a:r>
              <a:rPr lang="en-US" sz="1000" b="1" dirty="0">
                <a:latin typeface="+mj-lt"/>
                <a:cs typeface="Arial" pitchFamily="34" charset="0"/>
              </a:rPr>
              <a:t> </a:t>
            </a:r>
            <a:endParaRPr lang="en-US" sz="1000" dirty="0">
              <a:latin typeface="+mj-lt"/>
              <a:cs typeface="Arial" pitchFamily="34" charset="0"/>
            </a:endParaRPr>
          </a:p>
          <a:p>
            <a:r>
              <a:rPr lang="en-US" sz="1100" b="1" dirty="0">
                <a:latin typeface="+mj-lt"/>
                <a:cs typeface="Arial" pitchFamily="34" charset="0"/>
              </a:rPr>
              <a:t>I have read, understand and agree to the Poe Center for Health Education’s </a:t>
            </a:r>
            <a:r>
              <a:rPr lang="en-US" sz="1100" b="1" u="sng" dirty="0">
                <a:latin typeface="+mj-lt"/>
                <a:cs typeface="Arial" pitchFamily="34" charset="0"/>
              </a:rPr>
              <a:t>2017 Youth Programs Policies</a:t>
            </a:r>
            <a:r>
              <a:rPr lang="en-US" sz="1100" b="1" dirty="0">
                <a:latin typeface="+mj-lt"/>
                <a:cs typeface="Arial" pitchFamily="34" charset="0"/>
              </a:rPr>
              <a:t>.</a:t>
            </a:r>
          </a:p>
          <a:p>
            <a:endParaRPr lang="en-US" sz="1000" dirty="0">
              <a:latin typeface="+mj-lt"/>
              <a:cs typeface="Arial" pitchFamily="34" charset="0"/>
            </a:endParaRPr>
          </a:p>
          <a:p>
            <a:r>
              <a:rPr lang="en-US" sz="1000" dirty="0">
                <a:latin typeface="+mj-lt"/>
                <a:cs typeface="Arial" pitchFamily="34" charset="0"/>
              </a:rPr>
              <a:t>Parent/guardian signature:________________________________________________ Date: ____________________</a:t>
            </a:r>
          </a:p>
          <a:p>
            <a:r>
              <a:rPr lang="en-US" sz="1000" dirty="0">
                <a:latin typeface="+mj-lt"/>
                <a:cs typeface="Arial" pitchFamily="34" charset="0"/>
              </a:rPr>
              <a:t>	</a:t>
            </a:r>
          </a:p>
          <a:p>
            <a:r>
              <a:rPr lang="en-US" sz="1100" b="1" dirty="0">
                <a:latin typeface="+mj-lt"/>
                <a:cs typeface="Arial" pitchFamily="34" charset="0"/>
              </a:rPr>
              <a:t>I have read, understand and agree to the Poe Center for Health Education’s </a:t>
            </a:r>
            <a:r>
              <a:rPr lang="en-US" sz="1100" b="1" u="sng" dirty="0">
                <a:latin typeface="+mj-lt"/>
                <a:cs typeface="Arial" pitchFamily="34" charset="0"/>
              </a:rPr>
              <a:t>2017 Behavior Expectations and Discipline Policies</a:t>
            </a:r>
            <a:r>
              <a:rPr lang="en-US" sz="1100" b="1" dirty="0">
                <a:latin typeface="+mj-lt"/>
                <a:cs typeface="Arial" pitchFamily="34" charset="0"/>
              </a:rPr>
              <a:t>.</a:t>
            </a:r>
          </a:p>
          <a:p>
            <a:endParaRPr lang="en-US" sz="1000" dirty="0">
              <a:latin typeface="+mj-lt"/>
              <a:cs typeface="Arial" pitchFamily="34" charset="0"/>
            </a:endParaRPr>
          </a:p>
          <a:p>
            <a:r>
              <a:rPr lang="en-US" sz="1000" dirty="0">
                <a:latin typeface="+mj-lt"/>
                <a:cs typeface="Arial" pitchFamily="34" charset="0"/>
              </a:rPr>
              <a:t>Parent/guardian signature:_________________________________________________ Date:____________________</a:t>
            </a:r>
          </a:p>
          <a:p>
            <a:pPr algn="ctr"/>
            <a:endParaRPr lang="en-US" sz="1000" dirty="0">
              <a:latin typeface="+mj-lt"/>
              <a:cs typeface="Arial" pitchFamily="34" charset="0"/>
            </a:endParaRPr>
          </a:p>
          <a:p>
            <a:r>
              <a:rPr lang="en-US" sz="1100" b="1" dirty="0">
                <a:latin typeface="+mj-lt"/>
                <a:cs typeface="Arial" pitchFamily="34" charset="0"/>
              </a:rPr>
              <a:t>Special Circumstances</a:t>
            </a:r>
          </a:p>
          <a:p>
            <a:endParaRPr lang="en-US" sz="1100" dirty="0">
              <a:latin typeface="+mj-lt"/>
              <a:cs typeface="Arial" pitchFamily="34" charset="0"/>
            </a:endParaRPr>
          </a:p>
          <a:p>
            <a:r>
              <a:rPr lang="en-US" sz="1000" dirty="0">
                <a:latin typeface="+mj-lt"/>
                <a:cs typeface="Arial" pitchFamily="34" charset="0"/>
              </a:rPr>
              <a:t>Parents or guardians are required to inform the Poe Center in writing, prior to a child being accepted into the Poe program, of any special circumstances which may affect the child’s ability to participate fully and within the guidelines of acceptable behavior, including but not limited to any serious behavioral problems or special circumstances regarding psychological,  emotional, medical or physical conditions. </a:t>
            </a:r>
          </a:p>
          <a:p>
            <a:r>
              <a:rPr lang="en-US" sz="1000" dirty="0">
                <a:latin typeface="+mj-lt"/>
                <a:cs typeface="Arial" pitchFamily="34" charset="0"/>
              </a:rPr>
              <a:t>Upon being informed of such circumstances, the program director (or his or her designee) may require a conference with the parent(s)/guardian to discuss issues created by these circumstances. </a:t>
            </a:r>
          </a:p>
          <a:p>
            <a:endParaRPr lang="en-US" sz="1000" dirty="0">
              <a:latin typeface="+mj-lt"/>
              <a:cs typeface="Arial" pitchFamily="34" charset="0"/>
            </a:endParaRPr>
          </a:p>
          <a:p>
            <a:r>
              <a:rPr lang="en-US" sz="1000" dirty="0">
                <a:latin typeface="+mj-lt"/>
                <a:cs typeface="Arial" pitchFamily="34" charset="0"/>
              </a:rPr>
              <a:t>I understand and acknowledge that; (1) it is the responsibility of the parent(s)/guardian to make full disclosure to the Poe Center of any special circumstances which may affect the ability of my child/ward to participate, and (2) it is the responsibility of the parent(s)/guardian to inform the Poe Center of any requested accommodation believed by the parent(s)/guardian to be necessary and readily achievable for such participant.  </a:t>
            </a:r>
          </a:p>
          <a:p>
            <a:r>
              <a:rPr lang="en-US" sz="1000" dirty="0">
                <a:latin typeface="+mj-lt"/>
                <a:cs typeface="Arial" pitchFamily="34" charset="0"/>
              </a:rPr>
              <a:t> </a:t>
            </a:r>
          </a:p>
          <a:p>
            <a:r>
              <a:rPr lang="en-US" sz="1000" dirty="0">
                <a:latin typeface="+mj-lt"/>
                <a:cs typeface="Arial" pitchFamily="34" charset="0"/>
              </a:rPr>
              <a:t>Please sign, indicating you have read, understand and agree to the terms and conditions stated above.</a:t>
            </a:r>
          </a:p>
          <a:p>
            <a:r>
              <a:rPr lang="en-US" sz="1000" dirty="0">
                <a:latin typeface="+mj-lt"/>
                <a:cs typeface="Arial" pitchFamily="34" charset="0"/>
              </a:rPr>
              <a:t> </a:t>
            </a:r>
          </a:p>
          <a:p>
            <a:r>
              <a:rPr lang="en-US" sz="1000" dirty="0">
                <a:latin typeface="+mj-lt"/>
                <a:cs typeface="Arial" pitchFamily="34" charset="0"/>
              </a:rPr>
              <a:t>_________________________________________                       _____________________</a:t>
            </a:r>
          </a:p>
          <a:p>
            <a:r>
              <a:rPr lang="en-US" sz="1000" dirty="0">
                <a:latin typeface="+mj-lt"/>
                <a:cs typeface="Arial" pitchFamily="34" charset="0"/>
              </a:rPr>
              <a:t>Parent/Legal guardian                          	 	Date</a:t>
            </a:r>
          </a:p>
          <a:p>
            <a:endParaRPr lang="en-US" sz="1000" dirty="0">
              <a:latin typeface="+mj-lt"/>
              <a:cs typeface="Arial" pitchFamily="34" charset="0"/>
            </a:endParaRPr>
          </a:p>
          <a:p>
            <a:r>
              <a:rPr lang="en-US" sz="1100" b="1" dirty="0">
                <a:latin typeface="+mj-lt"/>
                <a:cs typeface="Arial" pitchFamily="34" charset="0"/>
              </a:rPr>
              <a:t>Permission to Apply Sunscreen</a:t>
            </a:r>
          </a:p>
          <a:p>
            <a:endParaRPr lang="en-US" sz="1100" dirty="0">
              <a:latin typeface="+mj-lt"/>
              <a:cs typeface="Arial" pitchFamily="34" charset="0"/>
            </a:endParaRPr>
          </a:p>
          <a:p>
            <a:r>
              <a:rPr lang="en-US" sz="1000" dirty="0">
                <a:latin typeface="+mj-lt"/>
                <a:cs typeface="Arial" pitchFamily="34" charset="0"/>
              </a:rPr>
              <a:t>I hereby give the staff of the Poe Center for Health Education the authority to apply sunscreen to my child.</a:t>
            </a:r>
          </a:p>
          <a:p>
            <a:r>
              <a:rPr lang="en-US" sz="1000" dirty="0">
                <a:latin typeface="+mj-lt"/>
                <a:cs typeface="Arial" pitchFamily="34" charset="0"/>
              </a:rPr>
              <a:t> </a:t>
            </a:r>
          </a:p>
          <a:p>
            <a:r>
              <a:rPr lang="en-US" sz="1000" dirty="0">
                <a:latin typeface="+mj-lt"/>
                <a:cs typeface="Arial" pitchFamily="34" charset="0"/>
              </a:rPr>
              <a:t>__________________________________________		_______________________________________</a:t>
            </a:r>
          </a:p>
          <a:p>
            <a:r>
              <a:rPr lang="en-US" sz="1000" dirty="0">
                <a:latin typeface="+mj-lt"/>
                <a:cs typeface="Arial" pitchFamily="34" charset="0"/>
              </a:rPr>
              <a:t>Child’s Name					Parent/Guardian Name</a:t>
            </a:r>
          </a:p>
          <a:p>
            <a:r>
              <a:rPr lang="en-US" sz="1000" dirty="0">
                <a:latin typeface="+mj-lt"/>
                <a:cs typeface="Arial" pitchFamily="34" charset="0"/>
              </a:rPr>
              <a:t>	</a:t>
            </a:r>
          </a:p>
          <a:p>
            <a:r>
              <a:rPr lang="en-US" sz="1000" dirty="0">
                <a:latin typeface="+mj-lt"/>
                <a:cs typeface="Arial" pitchFamily="34" charset="0"/>
              </a:rPr>
              <a:t>Date:_____________________  </a:t>
            </a:r>
          </a:p>
          <a:p>
            <a:endParaRPr lang="en-US" sz="1000" dirty="0">
              <a:latin typeface="+mj-lt"/>
              <a:cs typeface="Arial" pitchFamily="34" charset="0"/>
            </a:endParaRPr>
          </a:p>
          <a:p>
            <a:r>
              <a:rPr lang="en-US" sz="1100" b="1" dirty="0">
                <a:latin typeface="+mj-lt"/>
                <a:cs typeface="Arial" pitchFamily="34" charset="0"/>
              </a:rPr>
              <a:t>How did you learn about Healthy Habits Camp?</a:t>
            </a:r>
          </a:p>
          <a:p>
            <a:endParaRPr lang="en-US" sz="1000" dirty="0">
              <a:latin typeface="+mj-lt"/>
              <a:cs typeface="Arial" pitchFamily="34" charset="0"/>
            </a:endParaRPr>
          </a:p>
          <a:p>
            <a:pPr marL="171450" indent="-171450">
              <a:buFont typeface="Wingdings 2" panose="05020102010507070707" pitchFamily="18" charset="2"/>
              <a:buChar char="£"/>
            </a:pPr>
            <a:r>
              <a:rPr lang="en-US" sz="1000" b="1" dirty="0">
                <a:latin typeface="+mj-lt"/>
                <a:cs typeface="Arial" pitchFamily="34" charset="0"/>
              </a:rPr>
              <a:t>Friend or relative    </a:t>
            </a:r>
            <a:r>
              <a:rPr lang="en-US" sz="1000" dirty="0">
                <a:latin typeface="+mj-lt"/>
                <a:cs typeface="Arial" pitchFamily="34" charset="0"/>
                <a:sym typeface="Wingdings 2"/>
              </a:rPr>
              <a:t> </a:t>
            </a:r>
            <a:r>
              <a:rPr lang="en-US" sz="1000" b="1" dirty="0">
                <a:latin typeface="+mj-lt"/>
                <a:cs typeface="Arial" pitchFamily="34" charset="0"/>
                <a:sym typeface="Wingdings 2"/>
              </a:rPr>
              <a:t>Poe Website    </a:t>
            </a:r>
            <a:r>
              <a:rPr lang="en-US" sz="1000" dirty="0">
                <a:latin typeface="+mj-lt"/>
                <a:cs typeface="Arial" pitchFamily="34" charset="0"/>
                <a:sym typeface="Wingdings 2"/>
              </a:rPr>
              <a:t> </a:t>
            </a:r>
            <a:r>
              <a:rPr lang="en-US" sz="1000" b="1" dirty="0">
                <a:latin typeface="+mj-lt"/>
                <a:cs typeface="Arial" pitchFamily="34" charset="0"/>
                <a:sym typeface="Wingdings 2"/>
              </a:rPr>
              <a:t>Child’s S</a:t>
            </a:r>
            <a:r>
              <a:rPr lang="en-US" sz="1000" b="1" dirty="0">
                <a:latin typeface="+mj-lt"/>
                <a:cs typeface="Arial" pitchFamily="34" charset="0"/>
              </a:rPr>
              <a:t>chool </a:t>
            </a:r>
            <a:r>
              <a:rPr lang="en-US" sz="1000" dirty="0">
                <a:latin typeface="+mj-lt"/>
                <a:cs typeface="Arial" pitchFamily="34" charset="0"/>
              </a:rPr>
              <a:t>(</a:t>
            </a:r>
            <a:r>
              <a:rPr lang="en-US" sz="1000" b="1" dirty="0">
                <a:latin typeface="+mj-lt"/>
                <a:cs typeface="Arial" pitchFamily="34" charset="0"/>
              </a:rPr>
              <a:t>please specify: </a:t>
            </a:r>
            <a:r>
              <a:rPr lang="en-US" sz="1000" dirty="0">
                <a:latin typeface="+mj-lt"/>
                <a:cs typeface="Arial" pitchFamily="34" charset="0"/>
                <a:sym typeface="Wingdings 2"/>
              </a:rPr>
              <a:t> Principle  Guidance Counselor Other_________)</a:t>
            </a:r>
          </a:p>
          <a:p>
            <a:pPr marL="171450" indent="-171450">
              <a:buFont typeface="Wingdings 2" panose="05020102010507070707" pitchFamily="18" charset="2"/>
              <a:buChar char="£"/>
            </a:pPr>
            <a:endParaRPr lang="en-US" sz="1000" dirty="0">
              <a:latin typeface="+mj-lt"/>
              <a:cs typeface="Arial" pitchFamily="34" charset="0"/>
            </a:endParaRPr>
          </a:p>
          <a:p>
            <a:pPr marL="171450" indent="-171450">
              <a:buFont typeface="Wingdings 2" panose="05020102010507070707" pitchFamily="18" charset="2"/>
              <a:buChar char="£"/>
            </a:pPr>
            <a:r>
              <a:rPr lang="en-US" sz="1000" b="1" dirty="0">
                <a:latin typeface="+mj-lt"/>
                <a:cs typeface="Arial" pitchFamily="34" charset="0"/>
                <a:sym typeface="Wingdings 2"/>
              </a:rPr>
              <a:t>Facebook</a:t>
            </a:r>
            <a:r>
              <a:rPr lang="en-US" sz="1000" dirty="0">
                <a:latin typeface="+mj-lt"/>
                <a:cs typeface="Arial" pitchFamily="34" charset="0"/>
                <a:sym typeface="Wingdings 2"/>
              </a:rPr>
              <a:t>	 </a:t>
            </a:r>
            <a:r>
              <a:rPr lang="en-US" sz="1000" b="1" dirty="0">
                <a:latin typeface="+mj-lt"/>
                <a:cs typeface="Arial" pitchFamily="34" charset="0"/>
                <a:sym typeface="Wingdings 2"/>
              </a:rPr>
              <a:t>Twitter     </a:t>
            </a:r>
            <a:r>
              <a:rPr lang="en-US" sz="1000" dirty="0">
                <a:latin typeface="+mj-lt"/>
                <a:cs typeface="Arial" pitchFamily="34" charset="0"/>
                <a:sym typeface="Wingdings 2"/>
              </a:rPr>
              <a:t> </a:t>
            </a:r>
            <a:r>
              <a:rPr lang="en-US" sz="1000" b="1" dirty="0">
                <a:latin typeface="+mj-lt"/>
                <a:cs typeface="Arial" pitchFamily="34" charset="0"/>
              </a:rPr>
              <a:t>Wake County Human Services </a:t>
            </a:r>
          </a:p>
          <a:p>
            <a:pPr marL="171450" indent="-171450">
              <a:buFont typeface="Wingdings 2" panose="05020102010507070707" pitchFamily="18" charset="2"/>
              <a:buChar char="£"/>
            </a:pPr>
            <a:endParaRPr lang="en-US" sz="1000" b="1" dirty="0">
              <a:latin typeface="+mj-lt"/>
              <a:cs typeface="Arial" pitchFamily="34" charset="0"/>
            </a:endParaRPr>
          </a:p>
          <a:p>
            <a:r>
              <a:rPr lang="en-US" sz="1000" dirty="0">
                <a:latin typeface="+mj-lt"/>
                <a:cs typeface="Arial" pitchFamily="34" charset="0"/>
                <a:sym typeface="Wingdings 2"/>
              </a:rPr>
              <a:t> </a:t>
            </a:r>
            <a:r>
              <a:rPr lang="en-US" sz="1000" b="1" dirty="0">
                <a:latin typeface="+mj-lt"/>
                <a:cs typeface="Arial" pitchFamily="34" charset="0"/>
              </a:rPr>
              <a:t>Other</a:t>
            </a:r>
            <a:r>
              <a:rPr lang="en-US" sz="1000" dirty="0">
                <a:latin typeface="+mj-lt"/>
                <a:cs typeface="Arial" pitchFamily="34" charset="0"/>
              </a:rPr>
              <a:t> </a:t>
            </a:r>
            <a:r>
              <a:rPr lang="en-US" sz="1000" u="sng" dirty="0">
                <a:latin typeface="+mj-lt"/>
                <a:cs typeface="Arial" pitchFamily="34" charset="0"/>
              </a:rPr>
              <a:t>                                                         </a:t>
            </a:r>
            <a:r>
              <a:rPr lang="en-US" sz="1000" dirty="0">
                <a:latin typeface="+mj-lt"/>
                <a:cs typeface="Arial" pitchFamily="34" charset="0"/>
              </a:rPr>
              <a:t>	</a:t>
            </a:r>
          </a:p>
          <a:p>
            <a:endParaRPr lang="en-US" sz="1000" dirty="0">
              <a:latin typeface="+mj-lt"/>
              <a:cs typeface="Arial" pitchFamily="34" charset="0"/>
              <a:sym typeface="Wingdings 2"/>
            </a:endParaRPr>
          </a:p>
          <a:p>
            <a:pPr lvl="0" algn="ctr"/>
            <a:r>
              <a:rPr lang="en-US" sz="1400" dirty="0">
                <a:solidFill>
                  <a:prstClr val="black"/>
                </a:solidFill>
                <a:latin typeface="+mj-lt"/>
                <a:cs typeface="Arial" pitchFamily="34" charset="0"/>
                <a:sym typeface="Wingdings 2"/>
              </a:rPr>
              <a:t>PLEASE COMPLETE AND RETURN TO THE POE CENTER</a:t>
            </a:r>
          </a:p>
        </p:txBody>
      </p:sp>
      <p:sp>
        <p:nvSpPr>
          <p:cNvPr id="6" name="TextBox 5"/>
          <p:cNvSpPr txBox="1"/>
          <p:nvPr/>
        </p:nvSpPr>
        <p:spPr>
          <a:xfrm>
            <a:off x="7391400" y="152400"/>
            <a:ext cx="228600" cy="276999"/>
          </a:xfrm>
          <a:prstGeom prst="rect">
            <a:avLst/>
          </a:prstGeom>
          <a:noFill/>
        </p:spPr>
        <p:txBody>
          <a:bodyPr wrap="square" rtlCol="0">
            <a:spAutoFit/>
          </a:bodyPr>
          <a:lstStyle/>
          <a:p>
            <a:r>
              <a:rPr lang="en-US" sz="1200" dirty="0">
                <a:latin typeface="Georgia" pitchFamily="18" charset="0"/>
              </a:rPr>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990600"/>
          </a:xfrm>
          <a:prstGeom prst="rect">
            <a:avLst/>
          </a:prstGeom>
          <a:solidFill>
            <a:srgbClr val="7C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0"/>
            <a:ext cx="7772400" cy="954107"/>
          </a:xfrm>
          <a:prstGeom prst="rect">
            <a:avLst/>
          </a:prstGeom>
          <a:solidFill>
            <a:srgbClr val="77BC1F"/>
          </a:solidFill>
          <a:ln>
            <a:solidFill>
              <a:srgbClr val="77BC1F"/>
            </a:solidFill>
          </a:ln>
        </p:spPr>
        <p:txBody>
          <a:bodyPr wrap="square" rtlCol="0">
            <a:spAutoFit/>
          </a:bodyPr>
          <a:lstStyle/>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Poe Center for Health Education: </a:t>
            </a:r>
          </a:p>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Youth Programs Policy</a:t>
            </a:r>
          </a:p>
        </p:txBody>
      </p:sp>
      <p:sp>
        <p:nvSpPr>
          <p:cNvPr id="15" name="TextBox 14"/>
          <p:cNvSpPr txBox="1"/>
          <p:nvPr/>
        </p:nvSpPr>
        <p:spPr>
          <a:xfrm>
            <a:off x="228600" y="990600"/>
            <a:ext cx="7315200" cy="7709803"/>
          </a:xfrm>
          <a:prstGeom prst="rect">
            <a:avLst/>
          </a:prstGeom>
          <a:noFill/>
        </p:spPr>
        <p:txBody>
          <a:bodyPr wrap="square" rtlCol="0">
            <a:spAutoFit/>
          </a:bodyPr>
          <a:lstStyle/>
          <a:p>
            <a:pPr algn="ctr">
              <a:tabLst>
                <a:tab pos="228600" algn="l"/>
                <a:tab pos="1485900" algn="l"/>
                <a:tab pos="1714500" algn="l"/>
                <a:tab pos="2971800" algn="l"/>
                <a:tab pos="3200400" algn="l"/>
                <a:tab pos="3314700" algn="l"/>
              </a:tabLst>
            </a:pPr>
            <a:r>
              <a:rPr lang="en-US" sz="1200" dirty="0">
                <a:latin typeface="+mj-lt"/>
                <a:ea typeface="Times New Roman"/>
                <a:cs typeface="Arial" pitchFamily="34" charset="0"/>
              </a:rPr>
              <a:t>Please read and </a:t>
            </a:r>
            <a:r>
              <a:rPr lang="en-US" sz="1200" b="1" u="sng" dirty="0">
                <a:latin typeface="+mj-lt"/>
                <a:ea typeface="Times New Roman"/>
                <a:cs typeface="Arial" pitchFamily="34" charset="0"/>
              </a:rPr>
              <a:t>initial</a:t>
            </a:r>
            <a:r>
              <a:rPr lang="en-US" sz="1200" dirty="0">
                <a:latin typeface="+mj-lt"/>
                <a:ea typeface="Times New Roman"/>
                <a:cs typeface="Arial" pitchFamily="34" charset="0"/>
              </a:rPr>
              <a:t> at each </a:t>
            </a:r>
            <a:r>
              <a:rPr lang="en-US" sz="1200" dirty="0">
                <a:latin typeface="+mj-lt"/>
                <a:ea typeface="Times New Roman"/>
                <a:cs typeface="Arial" pitchFamily="34" charset="0"/>
                <a:sym typeface="Webdings"/>
              </a:rPr>
              <a:t></a:t>
            </a:r>
            <a:r>
              <a:rPr lang="en-US" sz="1200" dirty="0">
                <a:latin typeface="+mj-lt"/>
                <a:ea typeface="Times New Roman"/>
                <a:cs typeface="Arial" pitchFamily="34" charset="0"/>
              </a:rPr>
              <a:t>_____ to indicate that you understand these mandatory policies.</a:t>
            </a:r>
            <a:endParaRPr lang="en-US" sz="1000" dirty="0">
              <a:latin typeface="+mj-lt"/>
              <a:ea typeface="Times New Roman"/>
              <a:cs typeface="Arial" pitchFamily="34" charset="0"/>
            </a:endParaRPr>
          </a:p>
          <a:p>
            <a:pPr>
              <a:tabLst>
                <a:tab pos="228600" algn="l"/>
                <a:tab pos="1485900" algn="l"/>
                <a:tab pos="1714500" algn="l"/>
                <a:tab pos="2971800" algn="l"/>
                <a:tab pos="3200400" algn="l"/>
                <a:tab pos="3314700" algn="l"/>
              </a:tabLst>
            </a:pPr>
            <a:br>
              <a:rPr lang="en-US" sz="1000" dirty="0">
                <a:latin typeface="+mj-lt"/>
                <a:ea typeface="Times New Roman"/>
                <a:cs typeface="Arial" pitchFamily="34" charset="0"/>
              </a:rPr>
            </a:br>
            <a:r>
              <a:rPr lang="en-US" sz="1000" b="1" dirty="0">
                <a:latin typeface="+mj-lt"/>
                <a:ea typeface="Times New Roman"/>
                <a:cs typeface="Arial" pitchFamily="34" charset="0"/>
              </a:rPr>
              <a:t>Waivers/Permission</a:t>
            </a:r>
            <a:endParaRPr lang="en-US" sz="1000" dirty="0">
              <a:latin typeface="+mj-lt"/>
              <a:ea typeface="Times New Roman"/>
              <a:cs typeface="Arial" pitchFamily="34" charset="0"/>
            </a:endParaRPr>
          </a:p>
          <a:p>
            <a:pPr marL="342900" lvl="0" indent="-342900">
              <a:spcBef>
                <a:spcPts val="600"/>
              </a:spcBef>
              <a:buSzPts val="1200"/>
              <a:buFont typeface="+mj-lt"/>
              <a:buAutoNum type="arabicPeriod"/>
              <a:tabLst>
                <a:tab pos="228600" algn="l"/>
              </a:tabLst>
            </a:pPr>
            <a:r>
              <a:rPr lang="en-US" sz="1000" b="1" dirty="0">
                <a:latin typeface="+mj-lt"/>
                <a:ea typeface="Times New Roman"/>
                <a:cs typeface="Arial" pitchFamily="34" charset="0"/>
              </a:rPr>
              <a:t>Permission</a:t>
            </a:r>
            <a:r>
              <a:rPr lang="en-US" sz="1000" dirty="0">
                <a:latin typeface="+mj-lt"/>
                <a:ea typeface="Times New Roman"/>
                <a:cs typeface="Arial" pitchFamily="34" charset="0"/>
              </a:rPr>
              <a:t> - I permit my child to participate in activities the Poe Center conducts. </a:t>
            </a:r>
            <a:r>
              <a:rPr lang="en-US" sz="1000" dirty="0">
                <a:latin typeface="+mj-lt"/>
                <a:ea typeface="Times New Roman"/>
                <a:cs typeface="Arial" pitchFamily="34" charset="0"/>
                <a:sym typeface="Webdings"/>
              </a:rPr>
              <a:t></a:t>
            </a:r>
            <a:r>
              <a:rPr lang="en-US" sz="1000" dirty="0">
                <a:latin typeface="+mj-lt"/>
                <a:ea typeface="Times New Roman"/>
                <a:cs typeface="Arial" pitchFamily="34" charset="0"/>
              </a:rPr>
              <a:t>_________</a:t>
            </a:r>
          </a:p>
          <a:p>
            <a:pPr marL="342900" lvl="0" indent="-342900">
              <a:spcBef>
                <a:spcPts val="600"/>
              </a:spcBef>
              <a:buSzPts val="1200"/>
              <a:buFont typeface="+mj-lt"/>
              <a:buAutoNum type="arabicPeriod"/>
              <a:tabLst>
                <a:tab pos="228600" algn="l"/>
              </a:tabLst>
            </a:pPr>
            <a:endParaRPr lang="en-US" sz="1000" dirty="0">
              <a:latin typeface="+mj-lt"/>
              <a:ea typeface="Times New Roman"/>
              <a:cs typeface="Arial" pitchFamily="34" charset="0"/>
            </a:endParaRPr>
          </a:p>
          <a:p>
            <a:pPr marL="342900" lvl="0" indent="-342900">
              <a:spcBef>
                <a:spcPts val="600"/>
              </a:spcBef>
              <a:buSzPts val="1200"/>
              <a:buFont typeface="+mj-lt"/>
              <a:buAutoNum type="arabicPeriod"/>
              <a:tabLst>
                <a:tab pos="228600" algn="l"/>
              </a:tabLst>
            </a:pPr>
            <a:r>
              <a:rPr lang="en-US" sz="1000" b="1" dirty="0">
                <a:latin typeface="+mj-lt"/>
                <a:ea typeface="Times New Roman"/>
                <a:cs typeface="Arial" pitchFamily="34" charset="0"/>
              </a:rPr>
              <a:t>Photography</a:t>
            </a:r>
            <a:r>
              <a:rPr lang="en-US" sz="1000" dirty="0">
                <a:latin typeface="+mj-lt"/>
                <a:ea typeface="Times New Roman"/>
                <a:cs typeface="Arial" pitchFamily="34" charset="0"/>
              </a:rPr>
              <a:t> – I permit the Poe Center to use images of my child as a Poe program participant in internal and external promotional materials.  This includes any printed material, broadcast and print advertising, promotional videos and the Poe Website, which are produced and/or published by Poe.  I also permit the Poe Center and/or the media to use images of my child in broadcast and print media news coverage of the Poe Center.  I understand that my child’s name will not be published.</a:t>
            </a:r>
            <a:r>
              <a:rPr lang="en-US" sz="1000" dirty="0">
                <a:latin typeface="+mj-lt"/>
                <a:ea typeface="Times New Roman"/>
                <a:cs typeface="Arial" pitchFamily="34" charset="0"/>
                <a:sym typeface="Webdings"/>
              </a:rPr>
              <a:t></a:t>
            </a:r>
            <a:r>
              <a:rPr lang="en-US" sz="1000" dirty="0">
                <a:latin typeface="+mj-lt"/>
                <a:ea typeface="Times New Roman"/>
                <a:cs typeface="Arial" pitchFamily="34" charset="0"/>
              </a:rPr>
              <a:t>_________ </a:t>
            </a:r>
          </a:p>
          <a:p>
            <a:pPr>
              <a:tabLst>
                <a:tab pos="228600" algn="l"/>
              </a:tabLst>
            </a:pPr>
            <a:r>
              <a:rPr lang="en-US" sz="1000" dirty="0">
                <a:latin typeface="+mj-lt"/>
                <a:ea typeface="Times New Roman"/>
                <a:cs typeface="Arial" pitchFamily="34" charset="0"/>
              </a:rPr>
              <a:t> </a:t>
            </a:r>
          </a:p>
          <a:p>
            <a:pPr>
              <a:spcBef>
                <a:spcPts val="600"/>
              </a:spcBef>
              <a:tabLst>
                <a:tab pos="228600" algn="l"/>
              </a:tabLst>
            </a:pPr>
            <a:r>
              <a:rPr lang="en-US" sz="1000" b="1" dirty="0">
                <a:latin typeface="+mj-lt"/>
                <a:ea typeface="Times New Roman"/>
                <a:cs typeface="Arial" pitchFamily="34" charset="0"/>
              </a:rPr>
              <a:t>Medical Treatment Policies</a:t>
            </a:r>
            <a:endParaRPr lang="en-US" sz="1000" dirty="0">
              <a:latin typeface="+mj-lt"/>
              <a:ea typeface="Times New Roman"/>
              <a:cs typeface="Arial" pitchFamily="34" charset="0"/>
            </a:endParaRPr>
          </a:p>
          <a:p>
            <a:pPr marL="342900" lvl="0" indent="-342900">
              <a:spcBef>
                <a:spcPts val="600"/>
              </a:spcBef>
              <a:buFont typeface="+mj-lt"/>
              <a:buAutoNum type="arabicPeriod"/>
              <a:tabLst>
                <a:tab pos="228600" algn="l"/>
              </a:tabLst>
            </a:pPr>
            <a:r>
              <a:rPr lang="en-US" sz="1000" b="1" dirty="0">
                <a:latin typeface="+mj-lt"/>
                <a:ea typeface="Times New Roman"/>
                <a:cs typeface="Arial" pitchFamily="34" charset="0"/>
              </a:rPr>
              <a:t>Accident Insurance</a:t>
            </a:r>
            <a:r>
              <a:rPr lang="en-US" sz="1000" dirty="0">
                <a:latin typeface="+mj-lt"/>
                <a:ea typeface="Times New Roman"/>
                <a:cs typeface="Arial" pitchFamily="34" charset="0"/>
              </a:rPr>
              <a:t> – Participants are responsible for their own accident insurance when using the Poe Center and when participating in Poe Center programs off-site. </a:t>
            </a:r>
            <a:r>
              <a:rPr lang="en-US" sz="1000" dirty="0">
                <a:latin typeface="+mj-lt"/>
                <a:ea typeface="Times New Roman"/>
                <a:cs typeface="Arial" pitchFamily="34" charset="0"/>
                <a:sym typeface="Webdings"/>
              </a:rPr>
              <a:t></a:t>
            </a:r>
            <a:r>
              <a:rPr lang="en-US" sz="1000" dirty="0">
                <a:latin typeface="+mj-lt"/>
                <a:ea typeface="Times New Roman"/>
                <a:cs typeface="Arial" pitchFamily="34" charset="0"/>
              </a:rPr>
              <a:t>________</a:t>
            </a:r>
          </a:p>
          <a:p>
            <a:pPr marL="342900" lvl="0" indent="-342900">
              <a:spcBef>
                <a:spcPts val="600"/>
              </a:spcBef>
              <a:buFont typeface="+mj-lt"/>
              <a:buAutoNum type="arabicPeriod"/>
              <a:tabLst>
                <a:tab pos="228600" algn="l"/>
              </a:tabLst>
            </a:pPr>
            <a:endParaRPr lang="en-US" sz="1000" dirty="0">
              <a:latin typeface="+mj-lt"/>
              <a:ea typeface="Times New Roman"/>
              <a:cs typeface="Arial" pitchFamily="34" charset="0"/>
            </a:endParaRPr>
          </a:p>
          <a:p>
            <a:pPr marL="342900" lvl="0" indent="-342900">
              <a:spcBef>
                <a:spcPts val="600"/>
              </a:spcBef>
              <a:buFont typeface="+mj-lt"/>
              <a:buAutoNum type="arabicPeriod"/>
              <a:tabLst>
                <a:tab pos="228600" algn="l"/>
              </a:tabLst>
            </a:pPr>
            <a:r>
              <a:rPr lang="en-US" sz="1000" b="1" dirty="0">
                <a:latin typeface="+mj-lt"/>
                <a:ea typeface="Times New Roman"/>
                <a:cs typeface="Arial" pitchFamily="34" charset="0"/>
              </a:rPr>
              <a:t>Medication</a:t>
            </a:r>
            <a:r>
              <a:rPr lang="en-US" sz="1000" dirty="0">
                <a:latin typeface="+mj-lt"/>
                <a:ea typeface="Times New Roman"/>
                <a:cs typeface="Arial" pitchFamily="34" charset="0"/>
              </a:rPr>
              <a:t> – The Poe Center does not normally administer any medication and will do so only when directed in writing by the child’s parent or guardian.  However, in the event of an emergency in which the parent cannot be contacted, Emergency Medical Staff and the Poe Center may take appropriate action in the best interest of the child. </a:t>
            </a:r>
            <a:r>
              <a:rPr lang="en-US" sz="1000" dirty="0">
                <a:latin typeface="+mj-lt"/>
                <a:ea typeface="Times New Roman"/>
                <a:cs typeface="Arial" pitchFamily="34" charset="0"/>
                <a:sym typeface="Webdings"/>
              </a:rPr>
              <a:t></a:t>
            </a:r>
            <a:r>
              <a:rPr lang="en-US" sz="1000" dirty="0">
                <a:latin typeface="+mj-lt"/>
                <a:ea typeface="Times New Roman"/>
                <a:cs typeface="Arial" pitchFamily="34" charset="0"/>
              </a:rPr>
              <a:t>__________</a:t>
            </a:r>
          </a:p>
          <a:p>
            <a:pPr marL="342900" lvl="0" indent="-342900">
              <a:spcBef>
                <a:spcPts val="600"/>
              </a:spcBef>
              <a:buFont typeface="+mj-lt"/>
              <a:buAutoNum type="arabicPeriod"/>
              <a:tabLst>
                <a:tab pos="228600" algn="l"/>
              </a:tabLst>
            </a:pPr>
            <a:endParaRPr lang="en-US" sz="1000" dirty="0">
              <a:latin typeface="+mj-lt"/>
              <a:ea typeface="Times New Roman"/>
              <a:cs typeface="Arial" pitchFamily="34" charset="0"/>
            </a:endParaRPr>
          </a:p>
          <a:p>
            <a:pPr marL="342900" lvl="0" indent="-342900">
              <a:spcBef>
                <a:spcPts val="600"/>
              </a:spcBef>
              <a:buFont typeface="+mj-lt"/>
              <a:buAutoNum type="arabicPeriod"/>
              <a:tabLst>
                <a:tab pos="228600" algn="l"/>
              </a:tabLst>
            </a:pPr>
            <a:r>
              <a:rPr lang="en-US" sz="1000" b="1" dirty="0">
                <a:latin typeface="+mj-lt"/>
                <a:ea typeface="Times New Roman"/>
                <a:cs typeface="Arial" pitchFamily="34" charset="0"/>
              </a:rPr>
              <a:t>Blood Borne/Bodily Fluid Pathogen exposure</a:t>
            </a:r>
            <a:r>
              <a:rPr lang="en-US" sz="1000" dirty="0">
                <a:latin typeface="+mj-lt"/>
                <a:ea typeface="Times New Roman"/>
                <a:cs typeface="Arial" pitchFamily="34" charset="0"/>
              </a:rPr>
              <a:t> – I understand that, while my child is in the care of the Poe Center, if a child is exposed to a body fluid on broken skin or mucous membrane, (e.g. splashing in mouth or eye), from another child, the Poe Center will contact the parents of both children.  They will explain what has occurred, and then provide the name of the attending physician of the source child to the parents of the exposed child.  If a staff member has a blood or body fluid exposure from a child, the Poe Center will provide the name and telephone number of the child’s attending physician to the staff member. </a:t>
            </a:r>
            <a:r>
              <a:rPr lang="en-US" sz="1000" dirty="0">
                <a:latin typeface="+mj-lt"/>
                <a:ea typeface="Times New Roman"/>
                <a:cs typeface="Arial" pitchFamily="34" charset="0"/>
                <a:sym typeface="Webdings"/>
              </a:rPr>
              <a:t></a:t>
            </a:r>
            <a:r>
              <a:rPr lang="en-US" sz="1000" dirty="0">
                <a:latin typeface="+mj-lt"/>
                <a:ea typeface="Times New Roman"/>
                <a:cs typeface="Arial" pitchFamily="34" charset="0"/>
              </a:rPr>
              <a:t>______ </a:t>
            </a:r>
          </a:p>
          <a:p>
            <a:pPr marL="342900" lvl="0" indent="-342900">
              <a:spcBef>
                <a:spcPts val="600"/>
              </a:spcBef>
              <a:buFont typeface="+mj-lt"/>
              <a:buAutoNum type="arabicPeriod"/>
              <a:tabLst>
                <a:tab pos="228600" algn="l"/>
              </a:tabLst>
            </a:pPr>
            <a:endParaRPr lang="en-US" sz="1000" dirty="0">
              <a:latin typeface="+mj-lt"/>
              <a:ea typeface="Times New Roman"/>
              <a:cs typeface="Arial" pitchFamily="34" charset="0"/>
            </a:endParaRPr>
          </a:p>
          <a:p>
            <a:pPr marL="342900" lvl="0" indent="-342900">
              <a:spcBef>
                <a:spcPts val="600"/>
              </a:spcBef>
              <a:buFont typeface="+mj-lt"/>
              <a:buAutoNum type="arabicPeriod"/>
              <a:tabLst>
                <a:tab pos="228600" algn="l"/>
              </a:tabLst>
            </a:pPr>
            <a:r>
              <a:rPr lang="en-US" sz="1000" dirty="0">
                <a:latin typeface="+mj-lt"/>
                <a:ea typeface="Times New Roman"/>
                <a:cs typeface="Arial" pitchFamily="34" charset="0"/>
              </a:rPr>
              <a:t>I have read and agree with the statement and specifically authorize the Poe Center to release the name and telephone number of my child’s physician, and a description of the event to the parent or guardian of any child who is exposed to blood or body fluid or any staff member who experiences such an exposure from my child</a:t>
            </a:r>
            <a:r>
              <a:rPr lang="en-US" sz="1000" dirty="0">
                <a:latin typeface="+mj-lt"/>
                <a:ea typeface="Times New Roman"/>
                <a:cs typeface="Arial" pitchFamily="34" charset="0"/>
                <a:sym typeface="Webdings"/>
              </a:rPr>
              <a:t></a:t>
            </a:r>
            <a:r>
              <a:rPr lang="en-US" sz="1000" dirty="0">
                <a:latin typeface="+mj-lt"/>
                <a:ea typeface="Times New Roman"/>
                <a:cs typeface="Arial" pitchFamily="34" charset="0"/>
              </a:rPr>
              <a:t>________</a:t>
            </a:r>
          </a:p>
          <a:p>
            <a:pPr marL="342900" lvl="0" indent="-342900">
              <a:spcBef>
                <a:spcPts val="600"/>
              </a:spcBef>
              <a:buFont typeface="+mj-lt"/>
              <a:buAutoNum type="arabicPeriod"/>
              <a:tabLst>
                <a:tab pos="228600" algn="l"/>
              </a:tabLst>
            </a:pPr>
            <a:endParaRPr lang="en-US" sz="1000" dirty="0">
              <a:latin typeface="+mj-lt"/>
              <a:ea typeface="Times New Roman"/>
              <a:cs typeface="Arial" pitchFamily="34" charset="0"/>
            </a:endParaRPr>
          </a:p>
          <a:p>
            <a:pPr>
              <a:spcBef>
                <a:spcPts val="600"/>
              </a:spcBef>
              <a:tabLst>
                <a:tab pos="228600" algn="l"/>
              </a:tabLst>
            </a:pPr>
            <a:r>
              <a:rPr lang="en-US" sz="1000" b="1" dirty="0">
                <a:latin typeface="+mj-lt"/>
                <a:ea typeface="Times New Roman"/>
                <a:cs typeface="Arial" pitchFamily="34" charset="0"/>
              </a:rPr>
              <a:t>Program Policies</a:t>
            </a:r>
          </a:p>
          <a:p>
            <a:pPr marL="228600" indent="-228600">
              <a:spcBef>
                <a:spcPts val="600"/>
              </a:spcBef>
              <a:buFont typeface="+mj-lt"/>
              <a:buAutoNum type="arabicPeriod"/>
              <a:tabLst>
                <a:tab pos="228600" algn="l"/>
              </a:tabLst>
            </a:pPr>
            <a:r>
              <a:rPr lang="en-US" sz="1000" b="1" dirty="0">
                <a:latin typeface="+mj-lt"/>
                <a:cs typeface="Arial" panose="020B0604020202020204" pitchFamily="34" charset="0"/>
              </a:rPr>
              <a:t>    </a:t>
            </a:r>
            <a:r>
              <a:rPr lang="en-US" sz="1000" dirty="0">
                <a:latin typeface="+mj-lt"/>
                <a:cs typeface="Arial" panose="020B0604020202020204" pitchFamily="34" charset="0"/>
              </a:rPr>
              <a:t>The</a:t>
            </a:r>
            <a:r>
              <a:rPr lang="en-US" sz="1000" b="1" dirty="0">
                <a:latin typeface="+mj-lt"/>
                <a:cs typeface="Arial" panose="020B0604020202020204" pitchFamily="34" charset="0"/>
              </a:rPr>
              <a:t> </a:t>
            </a:r>
            <a:r>
              <a:rPr lang="en-US" sz="1000" dirty="0">
                <a:latin typeface="+mj-lt"/>
                <a:cs typeface="Arial" panose="020B0604020202020204" pitchFamily="34" charset="0"/>
              </a:rPr>
              <a:t>Poe Center staff and volunteers are not trained to provide the care needed for children with certain physical and mental special needs. </a:t>
            </a:r>
            <a:r>
              <a:rPr lang="en-US" sz="1000" dirty="0">
                <a:latin typeface="+mj-lt"/>
                <a:ea typeface="Times New Roman"/>
                <a:cs typeface="Arial" pitchFamily="34" charset="0"/>
                <a:sym typeface="Webdings"/>
              </a:rPr>
              <a:t>_______</a:t>
            </a:r>
            <a:endParaRPr lang="en-US" sz="1000" dirty="0">
              <a:latin typeface="+mj-lt"/>
              <a:cs typeface="Arial" panose="020B0604020202020204" pitchFamily="34" charset="0"/>
              <a:sym typeface="Webdings"/>
            </a:endParaRPr>
          </a:p>
          <a:p>
            <a:pPr marL="228600" indent="-228600">
              <a:spcBef>
                <a:spcPts val="600"/>
              </a:spcBef>
              <a:buFont typeface="+mj-lt"/>
              <a:buAutoNum type="arabicPeriod"/>
              <a:tabLst>
                <a:tab pos="228600" algn="l"/>
              </a:tabLst>
            </a:pPr>
            <a:r>
              <a:rPr lang="en-US" sz="1000" b="1" dirty="0">
                <a:latin typeface="+mj-lt"/>
                <a:ea typeface="Times New Roman"/>
                <a:cs typeface="Arial" pitchFamily="34" charset="0"/>
              </a:rPr>
              <a:t>    Inclement weather</a:t>
            </a:r>
            <a:r>
              <a:rPr lang="en-US" sz="1000" dirty="0">
                <a:latin typeface="+mj-lt"/>
                <a:ea typeface="Times New Roman"/>
                <a:cs typeface="Arial" pitchFamily="34" charset="0"/>
              </a:rPr>
              <a:t> – I understand that programs are not available when school is closed due to weather. </a:t>
            </a:r>
            <a:r>
              <a:rPr lang="en-US" sz="1000" dirty="0">
                <a:latin typeface="+mj-lt"/>
                <a:ea typeface="Times New Roman"/>
                <a:cs typeface="Arial" pitchFamily="34" charset="0"/>
                <a:sym typeface="Webdings"/>
              </a:rPr>
              <a:t></a:t>
            </a:r>
            <a:r>
              <a:rPr lang="en-US" sz="1000" dirty="0">
                <a:latin typeface="+mj-lt"/>
                <a:ea typeface="Times New Roman"/>
                <a:cs typeface="Arial" pitchFamily="34" charset="0"/>
              </a:rPr>
              <a:t>_______</a:t>
            </a:r>
          </a:p>
          <a:p>
            <a:pPr marL="342900" indent="-342900">
              <a:spcBef>
                <a:spcPts val="600"/>
              </a:spcBef>
              <a:buFont typeface="+mj-lt"/>
              <a:buAutoNum type="arabicPeriod"/>
              <a:tabLst>
                <a:tab pos="228600" algn="l"/>
              </a:tabLst>
            </a:pPr>
            <a:r>
              <a:rPr lang="en-US" sz="1000" dirty="0">
                <a:latin typeface="+mj-lt"/>
                <a:ea typeface="Times New Roman"/>
                <a:cs typeface="Arial" pitchFamily="34" charset="0"/>
              </a:rPr>
              <a:t>I understand that the Poe Center is not responsible for any personal items lost or stolen at our program. </a:t>
            </a:r>
            <a:r>
              <a:rPr lang="en-US" sz="1000" dirty="0">
                <a:latin typeface="+mj-lt"/>
                <a:ea typeface="Times New Roman"/>
                <a:cs typeface="Arial" pitchFamily="34" charset="0"/>
                <a:sym typeface="Webdings"/>
              </a:rPr>
              <a:t></a:t>
            </a:r>
            <a:r>
              <a:rPr lang="en-US" sz="1000" dirty="0">
                <a:latin typeface="+mj-lt"/>
                <a:ea typeface="Times New Roman"/>
                <a:cs typeface="Arial" pitchFamily="34" charset="0"/>
              </a:rPr>
              <a:t>_________</a:t>
            </a:r>
          </a:p>
          <a:p>
            <a:pPr marL="342900" lvl="0" indent="-342900">
              <a:spcBef>
                <a:spcPts val="600"/>
              </a:spcBef>
              <a:buFont typeface="+mj-lt"/>
              <a:buAutoNum type="arabicPeriod"/>
              <a:tabLst>
                <a:tab pos="228600" algn="l"/>
              </a:tabLst>
            </a:pPr>
            <a:endParaRPr lang="en-US" sz="1000" dirty="0">
              <a:latin typeface="+mj-lt"/>
              <a:ea typeface="Times New Roman"/>
              <a:cs typeface="Arial" pitchFamily="34" charset="0"/>
            </a:endParaRPr>
          </a:p>
          <a:p>
            <a:endParaRPr lang="en-US" sz="1000" dirty="0">
              <a:latin typeface="+mj-lt"/>
              <a:ea typeface="Times New Roman"/>
              <a:cs typeface="Arial" pitchFamily="34" charset="0"/>
            </a:endParaRPr>
          </a:p>
          <a:p>
            <a:r>
              <a:rPr lang="en-US" sz="1000" b="1" dirty="0">
                <a:latin typeface="+mj-lt"/>
                <a:ea typeface="Times New Roman"/>
                <a:cs typeface="Arial" pitchFamily="34" charset="0"/>
              </a:rPr>
              <a:t>Child’s Name ___________________________  Parent/Guardian Signature_______________________________________</a:t>
            </a:r>
          </a:p>
          <a:p>
            <a:pPr lvl="0" algn="ctr"/>
            <a:endParaRPr lang="en-US" sz="1400" dirty="0">
              <a:solidFill>
                <a:prstClr val="black"/>
              </a:solidFill>
              <a:latin typeface="+mj-lt"/>
              <a:cs typeface="Arial" pitchFamily="34" charset="0"/>
              <a:sym typeface="Wingdings 2"/>
            </a:endParaRPr>
          </a:p>
          <a:p>
            <a:pPr lvl="0" algn="ctr"/>
            <a:r>
              <a:rPr lang="en-US" sz="1400" dirty="0">
                <a:solidFill>
                  <a:prstClr val="black"/>
                </a:solidFill>
                <a:latin typeface="+mj-lt"/>
                <a:cs typeface="Arial" pitchFamily="34" charset="0"/>
                <a:sym typeface="Wingdings 2"/>
              </a:rPr>
              <a:t>PLEASE COMPLETE AND RETURN TO THE POE CENTER</a:t>
            </a:r>
          </a:p>
          <a:p>
            <a:endParaRPr lang="en-US" sz="1000" dirty="0">
              <a:latin typeface="Arial" pitchFamily="34" charset="0"/>
              <a:cs typeface="Arial" pitchFamily="34" charset="0"/>
              <a:sym typeface="Wingdings 2"/>
            </a:endParaRPr>
          </a:p>
          <a:p>
            <a:endParaRPr lang="en-US" sz="1000" dirty="0">
              <a:latin typeface="Arial" pitchFamily="34" charset="0"/>
              <a:cs typeface="Arial" pitchFamily="34" charset="0"/>
              <a:sym typeface="Wingdings 2"/>
            </a:endParaRPr>
          </a:p>
        </p:txBody>
      </p:sp>
      <p:sp>
        <p:nvSpPr>
          <p:cNvPr id="6" name="TextBox 5"/>
          <p:cNvSpPr txBox="1"/>
          <p:nvPr/>
        </p:nvSpPr>
        <p:spPr>
          <a:xfrm>
            <a:off x="7391400" y="152400"/>
            <a:ext cx="228600" cy="276999"/>
          </a:xfrm>
          <a:prstGeom prst="rect">
            <a:avLst/>
          </a:prstGeom>
          <a:noFill/>
        </p:spPr>
        <p:txBody>
          <a:bodyPr wrap="square" rtlCol="0">
            <a:spAutoFit/>
          </a:bodyPr>
          <a:lstStyle/>
          <a:p>
            <a:r>
              <a:rPr lang="en-US" sz="1200" dirty="0">
                <a:latin typeface="Georgia" pitchFamily="18" charset="0"/>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990600"/>
          </a:xfrm>
          <a:prstGeom prst="rect">
            <a:avLst/>
          </a:prstGeom>
          <a:solidFill>
            <a:srgbClr val="A877AC"/>
          </a:solidFill>
          <a:ln>
            <a:solidFill>
              <a:srgbClr val="A87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877AC"/>
              </a:solidFill>
            </a:endParaRPr>
          </a:p>
        </p:txBody>
      </p:sp>
      <p:sp>
        <p:nvSpPr>
          <p:cNvPr id="9" name="TextBox 8"/>
          <p:cNvSpPr txBox="1"/>
          <p:nvPr/>
        </p:nvSpPr>
        <p:spPr>
          <a:xfrm>
            <a:off x="-202857" y="48453"/>
            <a:ext cx="7772400" cy="954107"/>
          </a:xfrm>
          <a:prstGeom prst="rect">
            <a:avLst/>
          </a:prstGeom>
          <a:noFill/>
        </p:spPr>
        <p:txBody>
          <a:bodyPr wrap="square" rtlCol="0">
            <a:spAutoFit/>
          </a:bodyPr>
          <a:lstStyle/>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Healthy Habits Camp</a:t>
            </a:r>
          </a:p>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Drop off/ Pick up Policy</a:t>
            </a:r>
          </a:p>
        </p:txBody>
      </p:sp>
      <p:sp>
        <p:nvSpPr>
          <p:cNvPr id="15" name="TextBox 14"/>
          <p:cNvSpPr txBox="1"/>
          <p:nvPr/>
        </p:nvSpPr>
        <p:spPr>
          <a:xfrm>
            <a:off x="228600" y="990601"/>
            <a:ext cx="7315200" cy="7032694"/>
          </a:xfrm>
          <a:prstGeom prst="rect">
            <a:avLst/>
          </a:prstGeom>
          <a:noFill/>
        </p:spPr>
        <p:txBody>
          <a:bodyPr wrap="square" rtlCol="0">
            <a:spAutoFit/>
          </a:bodyPr>
          <a:lstStyle/>
          <a:p>
            <a:pPr algn="ctr">
              <a:tabLst>
                <a:tab pos="228600" algn="l"/>
                <a:tab pos="1485900" algn="l"/>
                <a:tab pos="1714500" algn="l"/>
                <a:tab pos="2971800" algn="l"/>
                <a:tab pos="3200400" algn="l"/>
                <a:tab pos="3314700" algn="l"/>
              </a:tabLst>
            </a:pPr>
            <a:r>
              <a:rPr lang="en-US" sz="1200" dirty="0">
                <a:latin typeface="+mj-lt"/>
                <a:ea typeface="Times New Roman"/>
                <a:cs typeface="Arial" pitchFamily="34" charset="0"/>
              </a:rPr>
              <a:t>Please read and sign at the bottom to indicate that you understand these policies.</a:t>
            </a:r>
            <a:endParaRPr lang="en-US" sz="1000" dirty="0">
              <a:latin typeface="+mj-lt"/>
              <a:ea typeface="Times New Roman"/>
              <a:cs typeface="Arial" pitchFamily="34" charset="0"/>
            </a:endParaRPr>
          </a:p>
          <a:p>
            <a:pPr>
              <a:tabLst>
                <a:tab pos="228600" algn="l"/>
                <a:tab pos="1485900" algn="l"/>
                <a:tab pos="1714500" algn="l"/>
                <a:tab pos="2971800" algn="l"/>
                <a:tab pos="3200400" algn="l"/>
                <a:tab pos="3314700" algn="l"/>
              </a:tabLst>
            </a:pPr>
            <a:br>
              <a:rPr lang="en-US" sz="1000" dirty="0">
                <a:latin typeface="+mj-lt"/>
                <a:ea typeface="Times New Roman"/>
                <a:cs typeface="Arial" pitchFamily="34" charset="0"/>
              </a:rPr>
            </a:br>
            <a:r>
              <a:rPr lang="en-US" sz="1000" b="1" dirty="0">
                <a:latin typeface="+mj-lt"/>
                <a:ea typeface="Times New Roman"/>
                <a:cs typeface="Arial" pitchFamily="34" charset="0"/>
              </a:rPr>
              <a:t>Drop off</a:t>
            </a:r>
          </a:p>
          <a:p>
            <a:pPr>
              <a:tabLst>
                <a:tab pos="228600" algn="l"/>
                <a:tab pos="1485900" algn="l"/>
                <a:tab pos="1714500" algn="l"/>
                <a:tab pos="2971800" algn="l"/>
                <a:tab pos="3200400" algn="l"/>
                <a:tab pos="3314700" algn="l"/>
              </a:tabLst>
            </a:pPr>
            <a:r>
              <a:rPr lang="en-US" sz="1000" dirty="0">
                <a:latin typeface="+mj-lt"/>
                <a:cs typeface="Arial" panose="020B0604020202020204" pitchFamily="34" charset="0"/>
              </a:rPr>
              <a:t>Drop off for campers will be NO earlier than 8:30 AM.  Staff and counselors will be preparing for the day and doors will not open until 8:30 AM. We ask that on the 1</a:t>
            </a:r>
            <a:r>
              <a:rPr lang="en-US" sz="1000" baseline="30000" dirty="0">
                <a:latin typeface="+mj-lt"/>
                <a:cs typeface="Arial" panose="020B0604020202020204" pitchFamily="34" charset="0"/>
              </a:rPr>
              <a:t>st</a:t>
            </a:r>
            <a:r>
              <a:rPr lang="en-US" sz="1000" dirty="0">
                <a:latin typeface="+mj-lt"/>
                <a:cs typeface="Arial" panose="020B0604020202020204" pitchFamily="34" charset="0"/>
              </a:rPr>
              <a:t> day of camp, parent/guardian dropping campers off please have a photo I.D. ready to present at check in.</a:t>
            </a:r>
          </a:p>
          <a:p>
            <a:pPr>
              <a:tabLst>
                <a:tab pos="228600" algn="l"/>
                <a:tab pos="1485900" algn="l"/>
                <a:tab pos="1714500" algn="l"/>
                <a:tab pos="2971800" algn="l"/>
                <a:tab pos="3200400" algn="l"/>
                <a:tab pos="3314700" algn="l"/>
              </a:tabLst>
            </a:pPr>
            <a:endParaRPr lang="en-US" sz="1000" dirty="0">
              <a:latin typeface="+mj-lt"/>
              <a:cs typeface="Arial" panose="020B0604020202020204" pitchFamily="34" charset="0"/>
            </a:endParaRPr>
          </a:p>
          <a:p>
            <a:pPr>
              <a:tabLst>
                <a:tab pos="228600" algn="l"/>
                <a:tab pos="1485900" algn="l"/>
                <a:tab pos="1714500" algn="l"/>
                <a:tab pos="2971800" algn="l"/>
                <a:tab pos="3200400" algn="l"/>
                <a:tab pos="3314700" algn="l"/>
              </a:tabLst>
            </a:pPr>
            <a:endParaRPr lang="en-US" sz="1000" dirty="0">
              <a:latin typeface="+mj-lt"/>
              <a:cs typeface="Arial" panose="020B0604020202020204" pitchFamily="34" charset="0"/>
            </a:endParaRPr>
          </a:p>
          <a:p>
            <a:pPr>
              <a:tabLst>
                <a:tab pos="228600" algn="l"/>
                <a:tab pos="1485900" algn="l"/>
                <a:tab pos="1714500" algn="l"/>
                <a:tab pos="2971800" algn="l"/>
                <a:tab pos="3200400" algn="l"/>
                <a:tab pos="3314700" algn="l"/>
              </a:tabLst>
            </a:pPr>
            <a:r>
              <a:rPr lang="en-US" sz="1000" b="1" dirty="0">
                <a:latin typeface="+mj-lt"/>
                <a:cs typeface="Arial" pitchFamily="34" charset="0"/>
              </a:rPr>
              <a:t>Pick up</a:t>
            </a:r>
          </a:p>
          <a:p>
            <a:pPr>
              <a:tabLst>
                <a:tab pos="228600" algn="l"/>
                <a:tab pos="1485900" algn="l"/>
                <a:tab pos="1714500" algn="l"/>
                <a:tab pos="2971800" algn="l"/>
                <a:tab pos="3200400" algn="l"/>
                <a:tab pos="3314700" algn="l"/>
              </a:tabLst>
            </a:pPr>
            <a:r>
              <a:rPr lang="en-US" sz="1000" dirty="0">
                <a:latin typeface="+mj-lt"/>
                <a:cs typeface="Arial" panose="020B0604020202020204" pitchFamily="34" charset="0"/>
              </a:rPr>
              <a:t>Pick up time will be between 4:00pm and 4:30pm everyday and we will be doing a carpool system. You will be provided with three (3) colored sheets with your child’s name on  them for people, including yourself, who are able to pick up your child.  Please place that in the passenger side of your dashboard for pick up. A photo I.D. is </a:t>
            </a:r>
            <a:r>
              <a:rPr lang="en-US" sz="1000" u="sng" dirty="0">
                <a:latin typeface="+mj-lt"/>
                <a:cs typeface="Arial" panose="020B0604020202020204" pitchFamily="34" charset="0"/>
              </a:rPr>
              <a:t>required</a:t>
            </a:r>
            <a:r>
              <a:rPr lang="en-US" sz="1000" dirty="0">
                <a:latin typeface="+mj-lt"/>
                <a:cs typeface="Arial" panose="020B0604020202020204" pitchFamily="34" charset="0"/>
              </a:rPr>
              <a:t> for the Poe Center to release your child.</a:t>
            </a:r>
          </a:p>
          <a:p>
            <a:pPr>
              <a:tabLst>
                <a:tab pos="228600" algn="l"/>
                <a:tab pos="1485900" algn="l"/>
                <a:tab pos="1714500" algn="l"/>
                <a:tab pos="2971800" algn="l"/>
                <a:tab pos="3200400" algn="l"/>
                <a:tab pos="3314700" algn="l"/>
              </a:tabLst>
            </a:pPr>
            <a:endParaRPr lang="en-US" sz="1000" dirty="0">
              <a:latin typeface="+mj-lt"/>
              <a:cs typeface="Arial" panose="020B0604020202020204" pitchFamily="34" charset="0"/>
            </a:endParaRPr>
          </a:p>
          <a:p>
            <a:pPr>
              <a:tabLst>
                <a:tab pos="228600" algn="l"/>
                <a:tab pos="1485900" algn="l"/>
                <a:tab pos="1714500" algn="l"/>
                <a:tab pos="2971800" algn="l"/>
                <a:tab pos="3200400" algn="l"/>
                <a:tab pos="3314700" algn="l"/>
              </a:tabLst>
            </a:pPr>
            <a:r>
              <a:rPr lang="en-US" sz="1000" dirty="0">
                <a:latin typeface="+mj-lt"/>
                <a:cs typeface="Arial" panose="020B0604020202020204" pitchFamily="34" charset="0"/>
              </a:rPr>
              <a:t>Please provide 3 names, including yourself, of people authorized to pick up your child</a:t>
            </a:r>
            <a:r>
              <a:rPr lang="en-US" sz="1200" dirty="0">
                <a:latin typeface="+mj-lt"/>
                <a:cs typeface="Arial" panose="020B0604020202020204" pitchFamily="34" charset="0"/>
              </a:rPr>
              <a:t>.</a:t>
            </a:r>
          </a:p>
          <a:p>
            <a:pPr>
              <a:tabLst>
                <a:tab pos="228600" algn="l"/>
                <a:tab pos="1485900" algn="l"/>
                <a:tab pos="1714500" algn="l"/>
                <a:tab pos="2971800" algn="l"/>
                <a:tab pos="3200400" algn="l"/>
                <a:tab pos="3314700" algn="l"/>
              </a:tabLst>
            </a:pPr>
            <a:endParaRPr lang="en-US" sz="1000" dirty="0">
              <a:latin typeface="+mj-lt"/>
              <a:cs typeface="Arial" pitchFamily="34" charset="0"/>
            </a:endParaRPr>
          </a:p>
          <a:p>
            <a:pPr>
              <a:tabLst>
                <a:tab pos="228600" algn="l"/>
                <a:tab pos="1485900" algn="l"/>
                <a:tab pos="1714500" algn="l"/>
                <a:tab pos="2971800" algn="l"/>
                <a:tab pos="3200400" algn="l"/>
                <a:tab pos="3314700" algn="l"/>
              </a:tabLst>
            </a:pPr>
            <a:endParaRPr lang="en-US" sz="1000" dirty="0">
              <a:latin typeface="+mj-lt"/>
              <a:cs typeface="Arial" pitchFamily="34" charset="0"/>
            </a:endParaRPr>
          </a:p>
          <a:p>
            <a:pPr>
              <a:tabLst>
                <a:tab pos="228600" algn="l"/>
                <a:tab pos="1485900" algn="l"/>
                <a:tab pos="1714500" algn="l"/>
                <a:tab pos="2971800" algn="l"/>
                <a:tab pos="3200400" algn="l"/>
                <a:tab pos="3314700" algn="l"/>
              </a:tabLst>
            </a:pPr>
            <a:r>
              <a:rPr lang="en-US" sz="1000" dirty="0">
                <a:latin typeface="+mj-lt"/>
                <a:cs typeface="Arial" pitchFamily="34" charset="0"/>
              </a:rPr>
              <a:t>							</a:t>
            </a:r>
          </a:p>
          <a:p>
            <a:pPr>
              <a:tabLst>
                <a:tab pos="228600" algn="l"/>
                <a:tab pos="1485900" algn="l"/>
                <a:tab pos="1714500" algn="l"/>
                <a:tab pos="2971800" algn="l"/>
                <a:tab pos="3200400" algn="l"/>
                <a:tab pos="3314700" algn="l"/>
              </a:tabLst>
            </a:pPr>
            <a:r>
              <a:rPr lang="en-US" sz="1000" dirty="0">
                <a:latin typeface="+mj-lt"/>
                <a:ea typeface="Times New Roman"/>
                <a:cs typeface="Arial" pitchFamily="34" charset="0"/>
              </a:rPr>
              <a:t>								</a:t>
            </a:r>
          </a:p>
          <a:p>
            <a:pPr>
              <a:tabLst>
                <a:tab pos="228600" algn="l"/>
                <a:tab pos="1485900" algn="l"/>
                <a:tab pos="1714500" algn="l"/>
                <a:tab pos="2971800" algn="l"/>
                <a:tab pos="3200400" algn="l"/>
                <a:tab pos="3314700" algn="l"/>
              </a:tabLst>
            </a:pPr>
            <a:endParaRPr lang="en-US" sz="1000" dirty="0">
              <a:latin typeface="+mj-lt"/>
              <a:ea typeface="Times New Roman"/>
              <a:cs typeface="Arial" pitchFamily="34" charset="0"/>
            </a:endParaRPr>
          </a:p>
          <a:p>
            <a:pPr>
              <a:tabLst>
                <a:tab pos="228600" algn="l"/>
                <a:tab pos="1485900" algn="l"/>
                <a:tab pos="1714500" algn="l"/>
                <a:tab pos="2971800" algn="l"/>
                <a:tab pos="3200400" algn="l"/>
                <a:tab pos="3314700" algn="l"/>
              </a:tabLst>
            </a:pPr>
            <a:r>
              <a:rPr lang="en-US" sz="1000" dirty="0">
                <a:latin typeface="+mj-lt"/>
                <a:ea typeface="Times New Roman"/>
                <a:cs typeface="Arial" pitchFamily="34" charset="0"/>
              </a:rPr>
              <a:t>							</a:t>
            </a:r>
          </a:p>
          <a:p>
            <a:pPr>
              <a:tabLst>
                <a:tab pos="228600" algn="l"/>
                <a:tab pos="1485900" algn="l"/>
                <a:tab pos="1714500" algn="l"/>
                <a:tab pos="2971800" algn="l"/>
                <a:tab pos="3200400" algn="l"/>
                <a:tab pos="3314700" algn="l"/>
              </a:tabLst>
            </a:pPr>
            <a:endParaRPr lang="en-US" sz="1000" dirty="0">
              <a:latin typeface="+mj-lt"/>
              <a:ea typeface="Times New Roman"/>
              <a:cs typeface="Arial" pitchFamily="34" charset="0"/>
            </a:endParaRPr>
          </a:p>
          <a:p>
            <a:pPr>
              <a:tabLst>
                <a:tab pos="228600" algn="l"/>
                <a:tab pos="1485900" algn="l"/>
                <a:tab pos="1714500" algn="l"/>
                <a:tab pos="2971800" algn="l"/>
                <a:tab pos="3200400" algn="l"/>
                <a:tab pos="3314700" algn="l"/>
              </a:tabLst>
            </a:pPr>
            <a:endParaRPr lang="en-US" sz="1000" dirty="0">
              <a:latin typeface="+mj-lt"/>
              <a:ea typeface="Times New Roman"/>
              <a:cs typeface="Arial" pitchFamily="34" charset="0"/>
            </a:endParaRPr>
          </a:p>
          <a:p>
            <a:pPr>
              <a:tabLst>
                <a:tab pos="228600" algn="l"/>
                <a:tab pos="1485900" algn="l"/>
                <a:tab pos="1714500" algn="l"/>
                <a:tab pos="2971800" algn="l"/>
                <a:tab pos="3200400" algn="l"/>
                <a:tab pos="3314700" algn="l"/>
              </a:tabLst>
            </a:pPr>
            <a:endParaRPr lang="en-US" sz="1000" dirty="0">
              <a:latin typeface="+mj-lt"/>
              <a:ea typeface="Times New Roman"/>
              <a:cs typeface="Arial" pitchFamily="34" charset="0"/>
            </a:endParaRPr>
          </a:p>
          <a:p>
            <a:pPr>
              <a:tabLst>
                <a:tab pos="228600" algn="l"/>
                <a:tab pos="1485900" algn="l"/>
                <a:tab pos="1714500" algn="l"/>
                <a:tab pos="2971800" algn="l"/>
                <a:tab pos="3200400" algn="l"/>
                <a:tab pos="3314700" algn="l"/>
              </a:tabLst>
            </a:pPr>
            <a:endParaRPr lang="en-US" sz="1000" dirty="0">
              <a:latin typeface="+mj-lt"/>
              <a:ea typeface="Times New Roman"/>
              <a:cs typeface="Arial" pitchFamily="34" charset="0"/>
            </a:endParaRPr>
          </a:p>
          <a:p>
            <a:pPr>
              <a:tabLst>
                <a:tab pos="228600" algn="l"/>
                <a:tab pos="1485900" algn="l"/>
                <a:tab pos="1714500" algn="l"/>
                <a:tab pos="2971800" algn="l"/>
                <a:tab pos="3200400" algn="l"/>
                <a:tab pos="3314700" algn="l"/>
              </a:tabLst>
            </a:pPr>
            <a:endParaRPr lang="en-US" sz="1000" dirty="0">
              <a:latin typeface="+mj-lt"/>
              <a:ea typeface="Times New Roman"/>
              <a:cs typeface="Arial" pitchFamily="34" charset="0"/>
            </a:endParaRPr>
          </a:p>
          <a:p>
            <a:pPr>
              <a:tabLst>
                <a:tab pos="228600" algn="l"/>
                <a:tab pos="1485900" algn="l"/>
                <a:tab pos="1714500" algn="l"/>
                <a:tab pos="2971800" algn="l"/>
                <a:tab pos="3200400" algn="l"/>
                <a:tab pos="3314700" algn="l"/>
              </a:tabLst>
            </a:pPr>
            <a:endParaRPr lang="en-US" sz="1000" dirty="0">
              <a:latin typeface="+mj-lt"/>
              <a:ea typeface="Times New Roman"/>
              <a:cs typeface="Arial" pitchFamily="34" charset="0"/>
            </a:endParaRPr>
          </a:p>
          <a:p>
            <a:pPr>
              <a:tabLst>
                <a:tab pos="228600" algn="l"/>
                <a:tab pos="1485900" algn="l"/>
                <a:tab pos="1714500" algn="l"/>
                <a:tab pos="2971800" algn="l"/>
                <a:tab pos="3200400" algn="l"/>
                <a:tab pos="3314700" algn="l"/>
              </a:tabLst>
            </a:pPr>
            <a:endParaRPr lang="en-US" sz="1000" dirty="0">
              <a:latin typeface="+mj-lt"/>
              <a:ea typeface="Times New Roman"/>
              <a:cs typeface="Arial" pitchFamily="34" charset="0"/>
            </a:endParaRPr>
          </a:p>
          <a:p>
            <a:pPr>
              <a:tabLst>
                <a:tab pos="228600" algn="l"/>
                <a:tab pos="1485900" algn="l"/>
                <a:tab pos="1714500" algn="l"/>
                <a:tab pos="2971800" algn="l"/>
                <a:tab pos="3200400" algn="l"/>
                <a:tab pos="3314700" algn="l"/>
              </a:tabLst>
            </a:pPr>
            <a:r>
              <a:rPr lang="en-US" sz="1000" dirty="0">
                <a:latin typeface="+mj-lt"/>
                <a:cs typeface="Arial" panose="020B0604020202020204" pitchFamily="34" charset="0"/>
              </a:rPr>
              <a:t>If you are late past 4:35pm, there is a $5 penalty for the first minute and a $1 penalty for each minute thereafter.</a:t>
            </a:r>
            <a:endParaRPr lang="en-US" sz="1000" dirty="0">
              <a:latin typeface="+mj-lt"/>
              <a:ea typeface="Times New Roman"/>
              <a:cs typeface="Arial" panose="020B0604020202020204" pitchFamily="34" charset="0"/>
            </a:endParaRPr>
          </a:p>
          <a:p>
            <a:pPr>
              <a:tabLst>
                <a:tab pos="228600" algn="l"/>
                <a:tab pos="1485900" algn="l"/>
                <a:tab pos="1714500" algn="l"/>
                <a:tab pos="2971800" algn="l"/>
                <a:tab pos="3200400" algn="l"/>
                <a:tab pos="3314700" algn="l"/>
              </a:tabLst>
            </a:pPr>
            <a:endParaRPr lang="en-US" sz="1000" dirty="0">
              <a:latin typeface="+mj-lt"/>
              <a:ea typeface="Times New Roman"/>
              <a:cs typeface="Arial" panose="020B0604020202020204" pitchFamily="34" charset="0"/>
            </a:endParaRPr>
          </a:p>
          <a:p>
            <a:pPr>
              <a:tabLst>
                <a:tab pos="228600" algn="l"/>
                <a:tab pos="1485900" algn="l"/>
                <a:tab pos="1714500" algn="l"/>
                <a:tab pos="2971800" algn="l"/>
                <a:tab pos="3200400" algn="l"/>
                <a:tab pos="3314700" algn="l"/>
              </a:tabLst>
            </a:pPr>
            <a:endParaRPr lang="en-US" sz="1000" dirty="0">
              <a:latin typeface="+mj-lt"/>
              <a:ea typeface="Times New Roman"/>
              <a:cs typeface="Arial" panose="020B0604020202020204" pitchFamily="34" charset="0"/>
            </a:endParaRPr>
          </a:p>
          <a:p>
            <a:pPr lvl="0">
              <a:spcBef>
                <a:spcPts val="600"/>
              </a:spcBef>
              <a:tabLst>
                <a:tab pos="228600" algn="l"/>
              </a:tabLst>
            </a:pPr>
            <a:r>
              <a:rPr lang="en-US" sz="1000" dirty="0">
                <a:latin typeface="+mj-lt"/>
                <a:ea typeface="Times New Roman"/>
                <a:cs typeface="Arial" panose="020B0604020202020204" pitchFamily="34" charset="0"/>
              </a:rPr>
              <a:t>I understand and agree to all the above:</a:t>
            </a:r>
          </a:p>
          <a:p>
            <a:endParaRPr lang="en-US" sz="1000" dirty="0">
              <a:latin typeface="+mj-lt"/>
              <a:ea typeface="Times New Roman"/>
              <a:cs typeface="Arial" panose="020B0604020202020204" pitchFamily="34" charset="0"/>
            </a:endParaRPr>
          </a:p>
          <a:p>
            <a:r>
              <a:rPr lang="en-US" sz="1000" b="1" dirty="0">
                <a:latin typeface="+mj-lt"/>
                <a:ea typeface="Times New Roman"/>
                <a:cs typeface="Arial" pitchFamily="34" charset="0"/>
              </a:rPr>
              <a:t>Child’s Name ___________________________  Parent/Guardian Signature_______________________________________</a:t>
            </a:r>
          </a:p>
          <a:p>
            <a:pPr lvl="0" algn="ctr"/>
            <a:endParaRPr lang="en-US" sz="1400" dirty="0">
              <a:solidFill>
                <a:prstClr val="black"/>
              </a:solidFill>
              <a:latin typeface="+mj-lt"/>
              <a:cs typeface="Arial" pitchFamily="34" charset="0"/>
              <a:sym typeface="Wingdings 2"/>
            </a:endParaRPr>
          </a:p>
          <a:p>
            <a:pPr lvl="0" algn="ctr"/>
            <a:endParaRPr lang="en-US" sz="1400" dirty="0">
              <a:solidFill>
                <a:prstClr val="black"/>
              </a:solidFill>
              <a:latin typeface="+mj-lt"/>
              <a:cs typeface="Arial" pitchFamily="34" charset="0"/>
              <a:sym typeface="Wingdings 2"/>
            </a:endParaRPr>
          </a:p>
          <a:p>
            <a:pPr lvl="0" algn="ctr"/>
            <a:endParaRPr lang="en-US" sz="1400" dirty="0">
              <a:solidFill>
                <a:prstClr val="black"/>
              </a:solidFill>
              <a:latin typeface="+mj-lt"/>
              <a:cs typeface="Arial" pitchFamily="34" charset="0"/>
              <a:sym typeface="Wingdings 2"/>
            </a:endParaRPr>
          </a:p>
          <a:p>
            <a:pPr lvl="0" algn="ctr"/>
            <a:endParaRPr lang="en-US" sz="1400" dirty="0">
              <a:solidFill>
                <a:prstClr val="black"/>
              </a:solidFill>
              <a:latin typeface="+mj-lt"/>
              <a:cs typeface="Arial" pitchFamily="34" charset="0"/>
              <a:sym typeface="Wingdings 2"/>
            </a:endParaRPr>
          </a:p>
          <a:p>
            <a:pPr lvl="0" algn="ctr"/>
            <a:endParaRPr lang="en-US" sz="1400" dirty="0">
              <a:solidFill>
                <a:prstClr val="black"/>
              </a:solidFill>
              <a:latin typeface="+mj-lt"/>
              <a:cs typeface="Arial" pitchFamily="34" charset="0"/>
              <a:sym typeface="Wingdings 2"/>
            </a:endParaRPr>
          </a:p>
          <a:p>
            <a:pPr lvl="0" algn="ctr"/>
            <a:endParaRPr lang="en-US" sz="1400" dirty="0">
              <a:solidFill>
                <a:prstClr val="black"/>
              </a:solidFill>
              <a:latin typeface="+mj-lt"/>
              <a:cs typeface="Arial" pitchFamily="34" charset="0"/>
              <a:sym typeface="Wingdings 2"/>
            </a:endParaRPr>
          </a:p>
          <a:p>
            <a:pPr lvl="0" algn="ctr"/>
            <a:endParaRPr lang="en-US" sz="1400" dirty="0">
              <a:solidFill>
                <a:prstClr val="black"/>
              </a:solidFill>
              <a:latin typeface="+mj-lt"/>
              <a:cs typeface="Arial" pitchFamily="34" charset="0"/>
              <a:sym typeface="Wingdings 2"/>
            </a:endParaRPr>
          </a:p>
          <a:p>
            <a:pPr lvl="0" algn="ctr"/>
            <a:r>
              <a:rPr lang="en-US" sz="1400" dirty="0">
                <a:solidFill>
                  <a:prstClr val="black"/>
                </a:solidFill>
                <a:latin typeface="+mj-lt"/>
                <a:cs typeface="Arial" pitchFamily="34" charset="0"/>
                <a:sym typeface="Wingdings 2"/>
              </a:rPr>
              <a:t>PLEASE COMPLETE AND RETURN TO THE POE CENTER</a:t>
            </a:r>
          </a:p>
          <a:p>
            <a:endParaRPr lang="en-US" sz="1000" dirty="0">
              <a:latin typeface="Arial" pitchFamily="34" charset="0"/>
              <a:cs typeface="Arial" pitchFamily="34" charset="0"/>
              <a:sym typeface="Wingdings 2"/>
            </a:endParaRPr>
          </a:p>
        </p:txBody>
      </p:sp>
      <p:sp>
        <p:nvSpPr>
          <p:cNvPr id="6" name="TextBox 5"/>
          <p:cNvSpPr txBox="1"/>
          <p:nvPr/>
        </p:nvSpPr>
        <p:spPr>
          <a:xfrm>
            <a:off x="7391400" y="152400"/>
            <a:ext cx="228600" cy="276999"/>
          </a:xfrm>
          <a:prstGeom prst="rect">
            <a:avLst/>
          </a:prstGeom>
          <a:noFill/>
        </p:spPr>
        <p:txBody>
          <a:bodyPr wrap="square" rtlCol="0">
            <a:spAutoFit/>
          </a:bodyPr>
          <a:lstStyle/>
          <a:p>
            <a:r>
              <a:rPr lang="en-US" sz="1200" dirty="0">
                <a:latin typeface="Georgia" pitchFamily="18" charset="0"/>
              </a:rPr>
              <a:t>8</a:t>
            </a:r>
          </a:p>
        </p:txBody>
      </p:sp>
      <p:cxnSp>
        <p:nvCxnSpPr>
          <p:cNvPr id="3" name="Straight Connector 2"/>
          <p:cNvCxnSpPr/>
          <p:nvPr/>
        </p:nvCxnSpPr>
        <p:spPr>
          <a:xfrm>
            <a:off x="838200" y="365760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3784" y="457200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784" y="4122694"/>
            <a:ext cx="28194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8200" y="3657600"/>
            <a:ext cx="23622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Parent/Guardian Name</a:t>
            </a:r>
          </a:p>
        </p:txBody>
      </p:sp>
      <p:sp>
        <p:nvSpPr>
          <p:cNvPr id="16" name="TextBox 15"/>
          <p:cNvSpPr txBox="1"/>
          <p:nvPr/>
        </p:nvSpPr>
        <p:spPr>
          <a:xfrm>
            <a:off x="823784" y="4110337"/>
            <a:ext cx="23622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Parent/Guardian Name</a:t>
            </a:r>
          </a:p>
        </p:txBody>
      </p:sp>
      <p:sp>
        <p:nvSpPr>
          <p:cNvPr id="17" name="TextBox 16"/>
          <p:cNvSpPr txBox="1"/>
          <p:nvPr/>
        </p:nvSpPr>
        <p:spPr>
          <a:xfrm>
            <a:off x="838200" y="4569768"/>
            <a:ext cx="23622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Parent/Guardian Name</a:t>
            </a:r>
          </a:p>
        </p:txBody>
      </p:sp>
      <p:cxnSp>
        <p:nvCxnSpPr>
          <p:cNvPr id="13" name="Straight Connector 12"/>
          <p:cNvCxnSpPr/>
          <p:nvPr/>
        </p:nvCxnSpPr>
        <p:spPr>
          <a:xfrm>
            <a:off x="4267200" y="3671777"/>
            <a:ext cx="28194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29052" y="3657600"/>
            <a:ext cx="23622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Phone number</a:t>
            </a:r>
          </a:p>
        </p:txBody>
      </p:sp>
      <p:cxnSp>
        <p:nvCxnSpPr>
          <p:cNvPr id="19" name="Straight Connector 18"/>
          <p:cNvCxnSpPr/>
          <p:nvPr/>
        </p:nvCxnSpPr>
        <p:spPr>
          <a:xfrm>
            <a:off x="4229052" y="4110337"/>
            <a:ext cx="28194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12145" y="4110337"/>
            <a:ext cx="23622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Phone number</a:t>
            </a:r>
          </a:p>
        </p:txBody>
      </p:sp>
      <p:cxnSp>
        <p:nvCxnSpPr>
          <p:cNvPr id="21" name="Straight Connector 20"/>
          <p:cNvCxnSpPr/>
          <p:nvPr/>
        </p:nvCxnSpPr>
        <p:spPr>
          <a:xfrm>
            <a:off x="4212145" y="4569768"/>
            <a:ext cx="28194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86402" y="4548897"/>
            <a:ext cx="23622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Phone number</a:t>
            </a:r>
          </a:p>
        </p:txBody>
      </p:sp>
      <p:sp>
        <p:nvSpPr>
          <p:cNvPr id="24" name="TextBox 23"/>
          <p:cNvSpPr txBox="1"/>
          <p:nvPr/>
        </p:nvSpPr>
        <p:spPr>
          <a:xfrm>
            <a:off x="152400" y="8153401"/>
            <a:ext cx="7467600" cy="1200329"/>
          </a:xfrm>
          <a:prstGeom prst="rect">
            <a:avLst/>
          </a:prstGeom>
          <a:noFill/>
        </p:spPr>
        <p:txBody>
          <a:bodyPr wrap="square" rtlCol="0">
            <a:spAutoFit/>
          </a:bodyPr>
          <a:lstStyle/>
          <a:p>
            <a:r>
              <a:rPr lang="en-US" sz="900" dirty="0">
                <a:latin typeface="Arial" pitchFamily="34" charset="0"/>
                <a:cs typeface="Arial" pitchFamily="34" charset="0"/>
              </a:rPr>
              <a:t>This material was funded by USDA's Supplemental Nutrition Assistance Program. The Supplemental Nutrition Assistance Program provides nutrition assistance to people with low income. It can help you buy nutritious foods for a better diet. To find out more, call  </a:t>
            </a:r>
            <a:r>
              <a:rPr lang="en-US" sz="900" dirty="0">
                <a:latin typeface="Arial" pitchFamily="34" charset="0"/>
                <a:cs typeface="Arial" pitchFamily="34" charset="0"/>
                <a:hlinkClick r:id="rId3"/>
              </a:rPr>
              <a:t>1-800-221-5689</a:t>
            </a:r>
            <a:r>
              <a:rPr lang="en-US" sz="900" dirty="0">
                <a:latin typeface="Arial" pitchFamily="34" charset="0"/>
                <a:cs typeface="Arial" pitchFamily="34" charset="0"/>
              </a:rPr>
              <a:t>. In accordance with Federal law and U.S. Department of Agriculture policy, this institution is prohibited from discriminating on the basis or race, color, national origin, sex, age, religion, political beliefs or disability. To file a complaint of discrimination, write USDA, Director, Office of Civil Right, 1400 Independence Avenue, SW, Washington, DC 20250-9410 or call </a:t>
            </a:r>
            <a:r>
              <a:rPr lang="en-US" sz="900" dirty="0">
                <a:latin typeface="Arial" pitchFamily="34" charset="0"/>
                <a:cs typeface="Arial" pitchFamily="34" charset="0"/>
                <a:hlinkClick r:id="rId4"/>
              </a:rPr>
              <a:t>(800)795-3272</a:t>
            </a:r>
            <a:r>
              <a:rPr lang="en-US" sz="900" dirty="0">
                <a:latin typeface="Arial" pitchFamily="34" charset="0"/>
                <a:cs typeface="Arial" pitchFamily="34" charset="0"/>
              </a:rPr>
              <a:t> (voice) or </a:t>
            </a:r>
            <a:r>
              <a:rPr lang="en-US" sz="900" dirty="0">
                <a:latin typeface="Arial" pitchFamily="34" charset="0"/>
                <a:cs typeface="Arial" pitchFamily="34" charset="0"/>
                <a:hlinkClick r:id="rId5"/>
              </a:rPr>
              <a:t>(202)720-6382</a:t>
            </a:r>
            <a:r>
              <a:rPr lang="en-US" sz="900" dirty="0">
                <a:latin typeface="Arial" pitchFamily="34" charset="0"/>
                <a:cs typeface="Arial" pitchFamily="34" charset="0"/>
              </a:rPr>
              <a:t> (TTY). USDA is an equal opportunity provider and employer. The Poe Center is an equal opportunity provider and employer.</a:t>
            </a:r>
          </a:p>
          <a:p>
            <a:endParaRPr lang="en-US" dirty="0"/>
          </a:p>
        </p:txBody>
      </p:sp>
    </p:spTree>
    <p:extLst>
      <p:ext uri="{BB962C8B-B14F-4D97-AF65-F5344CB8AC3E}">
        <p14:creationId xmlns:p14="http://schemas.microsoft.com/office/powerpoint/2010/main" val="3516978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TotalTime>
  <Words>572</Words>
  <Application>Microsoft Office PowerPoint</Application>
  <PresentationFormat>Custom</PresentationFormat>
  <Paragraphs>349</Paragraphs>
  <Slides>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Georgia</vt:lpstr>
      <vt:lpstr>Tahoma</vt:lpstr>
      <vt:lpstr>Times New Roman</vt:lpstr>
      <vt:lpstr>Webdings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a.roberts</dc:creator>
  <cp:lastModifiedBy>Jennifer Bell</cp:lastModifiedBy>
  <cp:revision>338</cp:revision>
  <dcterms:created xsi:type="dcterms:W3CDTF">2012-03-04T19:03:50Z</dcterms:created>
  <dcterms:modified xsi:type="dcterms:W3CDTF">2017-03-23T17:28:10Z</dcterms:modified>
</cp:coreProperties>
</file>