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5" r:id="rId4"/>
    <p:sldId id="266" r:id="rId5"/>
    <p:sldId id="267" r:id="rId6"/>
    <p:sldId id="258" r:id="rId7"/>
    <p:sldId id="261" r:id="rId8"/>
    <p:sldId id="262" r:id="rId9"/>
    <p:sldId id="268" r:id="rId10"/>
  </p:sldIdLst>
  <p:sldSz cx="7772400" cy="9144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77AC"/>
    <a:srgbClr val="77BC1F"/>
    <a:srgbClr val="FF8300"/>
    <a:srgbClr val="4068AF"/>
    <a:srgbClr val="8064A2"/>
    <a:srgbClr val="FF9933"/>
    <a:srgbClr val="7CBF33"/>
    <a:srgbClr val="FFEDA3"/>
    <a:srgbClr val="FFE781"/>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931" autoAdjust="0"/>
    <p:restoredTop sz="94660"/>
  </p:normalViewPr>
  <p:slideViewPr>
    <p:cSldViewPr>
      <p:cViewPr varScale="1">
        <p:scale>
          <a:sx n="115" d="100"/>
          <a:sy n="115" d="100"/>
        </p:scale>
        <p:origin x="384" y="114"/>
      </p:cViewPr>
      <p:guideLst>
        <p:guide orient="horz" pos="2880"/>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s-CR"/>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43721F34-1848-43D7-9AED-4670068320BD}" type="datetimeFigureOut">
              <a:rPr lang="es-CR" smtClean="0"/>
              <a:t>23/3/2017</a:t>
            </a:fld>
            <a:endParaRPr lang="es-CR"/>
          </a:p>
        </p:txBody>
      </p:sp>
      <p:sp>
        <p:nvSpPr>
          <p:cNvPr id="4" name="Slide Image Placeholder 3"/>
          <p:cNvSpPr>
            <a:spLocks noGrp="1" noRot="1" noChangeAspect="1"/>
          </p:cNvSpPr>
          <p:nvPr>
            <p:ph type="sldImg" idx="2"/>
          </p:nvPr>
        </p:nvSpPr>
        <p:spPr>
          <a:xfrm>
            <a:off x="2176463" y="1163638"/>
            <a:ext cx="2670175" cy="3141662"/>
          </a:xfrm>
          <a:prstGeom prst="rect">
            <a:avLst/>
          </a:prstGeom>
          <a:noFill/>
          <a:ln w="12700">
            <a:solidFill>
              <a:prstClr val="black"/>
            </a:solidFill>
          </a:ln>
        </p:spPr>
        <p:txBody>
          <a:bodyPr vert="horz" lIns="91440" tIns="45720" rIns="91440" bIns="45720" rtlCol="0" anchor="ctr"/>
          <a:lstStyle/>
          <a:p>
            <a:endParaRPr lang="es-CR"/>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s-CR"/>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019597BE-7CCE-46A7-B64A-BFBC537B96CC}" type="slidenum">
              <a:rPr lang="es-CR" smtClean="0"/>
              <a:t>‹#›</a:t>
            </a:fld>
            <a:endParaRPr lang="es-CR"/>
          </a:p>
        </p:txBody>
      </p:sp>
    </p:spTree>
    <p:extLst>
      <p:ext uri="{BB962C8B-B14F-4D97-AF65-F5344CB8AC3E}">
        <p14:creationId xmlns:p14="http://schemas.microsoft.com/office/powerpoint/2010/main" val="845030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a:p>
        </p:txBody>
      </p:sp>
      <p:sp>
        <p:nvSpPr>
          <p:cNvPr id="4" name="Slide Number Placeholder 3"/>
          <p:cNvSpPr>
            <a:spLocks noGrp="1"/>
          </p:cNvSpPr>
          <p:nvPr>
            <p:ph type="sldNum" sz="quarter" idx="10"/>
          </p:nvPr>
        </p:nvSpPr>
        <p:spPr/>
        <p:txBody>
          <a:bodyPr/>
          <a:lstStyle/>
          <a:p>
            <a:fld id="{019597BE-7CCE-46A7-B64A-BFBC537B96CC}" type="slidenum">
              <a:rPr lang="es-CR" smtClean="0"/>
              <a:t>9</a:t>
            </a:fld>
            <a:endParaRPr lang="es-CR"/>
          </a:p>
        </p:txBody>
      </p:sp>
    </p:spTree>
    <p:extLst>
      <p:ext uri="{BB962C8B-B14F-4D97-AF65-F5344CB8AC3E}">
        <p14:creationId xmlns:p14="http://schemas.microsoft.com/office/powerpoint/2010/main" val="474421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2840568"/>
            <a:ext cx="6606540" cy="1960033"/>
          </a:xfrm>
        </p:spPr>
        <p:txBody>
          <a:bodyPr/>
          <a:lstStyle/>
          <a:p>
            <a:r>
              <a:rPr lang="en-US"/>
              <a:t>Click to edit Master title style</a:t>
            </a:r>
          </a:p>
        </p:txBody>
      </p:sp>
      <p:sp>
        <p:nvSpPr>
          <p:cNvPr id="3" name="Subtitle 2"/>
          <p:cNvSpPr>
            <a:spLocks noGrp="1"/>
          </p:cNvSpPr>
          <p:nvPr>
            <p:ph type="subTitle" idx="1"/>
          </p:nvPr>
        </p:nvSpPr>
        <p:spPr>
          <a:xfrm>
            <a:off x="1165860" y="5181600"/>
            <a:ext cx="544068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B6A8F8-BD2A-4374-B814-6C05DCC25778}"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84BDA-865A-4FEF-B1FE-44086E1CD71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B6A8F8-BD2A-4374-B814-6C05DCC25778}"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84BDA-865A-4FEF-B1FE-44086E1CD71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488951"/>
            <a:ext cx="1485662"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488951"/>
            <a:ext cx="4330144"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B6A8F8-BD2A-4374-B814-6C05DCC25778}"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84BDA-865A-4FEF-B1FE-44086E1CD7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B6A8F8-BD2A-4374-B814-6C05DCC25778}"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84BDA-865A-4FEF-B1FE-44086E1CD71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5875867"/>
            <a:ext cx="660654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3875618"/>
            <a:ext cx="660654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B6A8F8-BD2A-4374-B814-6C05DCC25778}"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84BDA-865A-4FEF-B1FE-44086E1CD71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2844800"/>
            <a:ext cx="2907903"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2844800"/>
            <a:ext cx="2907904"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B6A8F8-BD2A-4374-B814-6C05DCC25778}" type="datetimeFigureOut">
              <a:rPr lang="en-US" smtClean="0"/>
              <a:pPr/>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84BDA-865A-4FEF-B1FE-44086E1CD71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366184"/>
            <a:ext cx="699516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046817"/>
            <a:ext cx="343416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2899833"/>
            <a:ext cx="343416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046817"/>
            <a:ext cx="3435509"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2899833"/>
            <a:ext cx="3435509"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B6A8F8-BD2A-4374-B814-6C05DCC25778}" type="datetimeFigureOut">
              <a:rPr lang="en-US" smtClean="0"/>
              <a:pPr/>
              <a:t>3/23/2017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84BDA-865A-4FEF-B1FE-44086E1CD71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B6A8F8-BD2A-4374-B814-6C05DCC25778}" type="datetimeFigureOut">
              <a:rPr lang="en-US" smtClean="0"/>
              <a:pPr/>
              <a:t>3/23/2017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84BDA-865A-4FEF-B1FE-44086E1CD71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B6A8F8-BD2A-4374-B814-6C05DCC25778}" type="datetimeFigureOut">
              <a:rPr lang="en-US" smtClean="0"/>
              <a:pPr/>
              <a:t>3/23/2017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84BDA-865A-4FEF-B1FE-44086E1CD71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364067"/>
            <a:ext cx="2557066"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364067"/>
            <a:ext cx="4344988"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1913467"/>
            <a:ext cx="2557066"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B6A8F8-BD2A-4374-B814-6C05DCC25778}" type="datetimeFigureOut">
              <a:rPr lang="en-US" smtClean="0"/>
              <a:pPr/>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84BDA-865A-4FEF-B1FE-44086E1CD71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6400800"/>
            <a:ext cx="466344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17033"/>
            <a:ext cx="466344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523445" y="7156451"/>
            <a:ext cx="466344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B6A8F8-BD2A-4374-B814-6C05DCC25778}" type="datetimeFigureOut">
              <a:rPr lang="en-US" smtClean="0"/>
              <a:pPr/>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84BDA-865A-4FEF-B1FE-44086E1CD71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366184"/>
            <a:ext cx="699516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133601"/>
            <a:ext cx="699516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8475134"/>
            <a:ext cx="181356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CB6A8F8-BD2A-4374-B814-6C05DCC25778}" type="datetimeFigureOut">
              <a:rPr lang="en-US" smtClean="0"/>
              <a:pPr/>
              <a:t>3/23/2017</a:t>
            </a:fld>
            <a:endParaRPr lang="en-US" dirty="0"/>
          </a:p>
        </p:txBody>
      </p:sp>
      <p:sp>
        <p:nvSpPr>
          <p:cNvPr id="5" name="Footer Placeholder 4"/>
          <p:cNvSpPr>
            <a:spLocks noGrp="1"/>
          </p:cNvSpPr>
          <p:nvPr>
            <p:ph type="ftr" sz="quarter" idx="3"/>
          </p:nvPr>
        </p:nvSpPr>
        <p:spPr>
          <a:xfrm>
            <a:off x="2655570" y="8475134"/>
            <a:ext cx="246126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8475134"/>
            <a:ext cx="181356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CE84BDA-865A-4FEF-B1FE-44086E1CD7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a.carter@poehealth.org"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a.carter@pohealth.org"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maps.google.com/maps?hl=en&amp;bav=on.2,or.r_gc.r_pw.r_cp.r_qf.,cf.osb&amp;biw=1350&amp;bih=980&amp;wrapid=tlif133096551932410&amp;q=map+of+224+sunnybrook+road+in+raleigh,+nc&amp;um=1&amp;ie=UTF-8&amp;hq=&amp;hnear=0x89ac5e941810d34b:0x8bc311ff484215f5,224+Sunnybrook+Rd,+Raleigh,+NC+27610&amp;gl=us&amp;ei=XBRVT-zRCo6Ttwf0qLC5DQ&amp;sa=X&amp;oi=geocode_result&amp;ct=image&amp;resnum=1&amp;ved=0CCoQ8gEwAA"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2286786"/>
            <a:ext cx="7772400" cy="5162265"/>
          </a:xfrm>
          <a:prstGeom prst="rect">
            <a:avLst/>
          </a:prstGeom>
          <a:noFill/>
          <a:ln w="38100">
            <a:noFill/>
            <a:miter lim="800000"/>
            <a:headEnd/>
            <a:tailEnd/>
          </a:ln>
        </p:spPr>
      </p:pic>
      <p:sp>
        <p:nvSpPr>
          <p:cNvPr id="5" name="Rectangle 4"/>
          <p:cNvSpPr/>
          <p:nvPr/>
        </p:nvSpPr>
        <p:spPr>
          <a:xfrm>
            <a:off x="0" y="0"/>
            <a:ext cx="7772400" cy="1752600"/>
          </a:xfrm>
          <a:prstGeom prst="rect">
            <a:avLst/>
          </a:prstGeom>
          <a:solidFill>
            <a:srgbClr val="77B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76200"/>
            <a:ext cx="7086600" cy="1569660"/>
          </a:xfrm>
          <a:prstGeom prst="rect">
            <a:avLst/>
          </a:prstGeom>
          <a:noFill/>
        </p:spPr>
        <p:txBody>
          <a:bodyPr wrap="square" rtlCol="0">
            <a:spAutoFit/>
          </a:bodyPr>
          <a:lstStyle/>
          <a:p>
            <a:pPr algn="ctr"/>
            <a:r>
              <a:rPr lang="es-CR" sz="3200" dirty="0">
                <a:solidFill>
                  <a:schemeClr val="bg1"/>
                </a:solidFill>
                <a:latin typeface="Tahoma" panose="020B0604030504040204" pitchFamily="34" charset="0"/>
                <a:ea typeface="Tahoma" panose="020B0604030504040204" pitchFamily="34" charset="0"/>
                <a:cs typeface="Tahoma" panose="020B0604030504040204" pitchFamily="34" charset="0"/>
              </a:rPr>
              <a:t>El Campamento de Hábitos Saludables</a:t>
            </a:r>
          </a:p>
          <a:p>
            <a:pPr algn="ctr"/>
            <a:r>
              <a:rPr lang="es-CR" sz="3200" dirty="0">
                <a:solidFill>
                  <a:schemeClr val="bg1"/>
                </a:solidFill>
                <a:latin typeface="Tahoma" panose="020B0604030504040204" pitchFamily="34" charset="0"/>
                <a:ea typeface="Tahoma" panose="020B0604030504040204" pitchFamily="34" charset="0"/>
                <a:cs typeface="Tahoma" panose="020B0604030504040204" pitchFamily="34" charset="0"/>
              </a:rPr>
              <a:t>¡Matrícula del 2017!</a:t>
            </a:r>
          </a:p>
        </p:txBody>
      </p:sp>
      <p:sp>
        <p:nvSpPr>
          <p:cNvPr id="8" name="Rectangle 7"/>
          <p:cNvSpPr/>
          <p:nvPr/>
        </p:nvSpPr>
        <p:spPr>
          <a:xfrm>
            <a:off x="0" y="1676400"/>
            <a:ext cx="7772400" cy="610386"/>
          </a:xfrm>
          <a:prstGeom prst="rect">
            <a:avLst/>
          </a:prstGeom>
          <a:solidFill>
            <a:srgbClr val="A87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Same Side Corner Rectangle 9"/>
          <p:cNvSpPr/>
          <p:nvPr/>
        </p:nvSpPr>
        <p:spPr>
          <a:xfrm>
            <a:off x="-44093" y="7449051"/>
            <a:ext cx="7816493" cy="1694949"/>
          </a:xfrm>
          <a:prstGeom prst="rect">
            <a:avLst/>
          </a:prstGeom>
          <a:solidFill>
            <a:srgbClr val="A877AC"/>
          </a:solidFill>
          <a:ln w="28575" cap="rnd">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6200" y="7543800"/>
            <a:ext cx="4876800" cy="1261884"/>
          </a:xfrm>
          <a:prstGeom prst="rect">
            <a:avLst/>
          </a:prstGeom>
          <a:noFill/>
        </p:spPr>
        <p:txBody>
          <a:bodyPr wrap="square" rtlCol="0">
            <a:spAutoFit/>
          </a:bodyPr>
          <a:lstStyle/>
          <a:p>
            <a:r>
              <a:rPr lang="es-US" sz="1400" dirty="0">
                <a:solidFill>
                  <a:schemeClr val="bg1"/>
                </a:solidFill>
                <a:latin typeface="+mj-lt"/>
                <a:cs typeface="Arial" pitchFamily="34" charset="0"/>
              </a:rPr>
              <a:t>El Centro Poe para la Educación de la Salud</a:t>
            </a:r>
          </a:p>
          <a:p>
            <a:r>
              <a:rPr lang="es-US" sz="1400" dirty="0">
                <a:solidFill>
                  <a:schemeClr val="bg1"/>
                </a:solidFill>
                <a:latin typeface="+mj-lt"/>
                <a:cs typeface="Arial" pitchFamily="34" charset="0"/>
              </a:rPr>
              <a:t>(Poe Center </a:t>
            </a:r>
            <a:r>
              <a:rPr lang="es-US" sz="1400" dirty="0" err="1">
                <a:solidFill>
                  <a:schemeClr val="bg1"/>
                </a:solidFill>
                <a:latin typeface="+mj-lt"/>
                <a:cs typeface="Arial" pitchFamily="34" charset="0"/>
              </a:rPr>
              <a:t>for</a:t>
            </a:r>
            <a:r>
              <a:rPr lang="es-US" sz="1400" dirty="0">
                <a:solidFill>
                  <a:schemeClr val="bg1"/>
                </a:solidFill>
                <a:latin typeface="+mj-lt"/>
                <a:cs typeface="Arial" pitchFamily="34" charset="0"/>
              </a:rPr>
              <a:t> </a:t>
            </a:r>
            <a:r>
              <a:rPr lang="es-US" sz="1400" dirty="0" err="1">
                <a:solidFill>
                  <a:schemeClr val="bg1"/>
                </a:solidFill>
                <a:latin typeface="+mj-lt"/>
                <a:cs typeface="Arial" pitchFamily="34" charset="0"/>
              </a:rPr>
              <a:t>Health</a:t>
            </a:r>
            <a:r>
              <a:rPr lang="es-US" sz="1400" dirty="0">
                <a:solidFill>
                  <a:schemeClr val="bg1"/>
                </a:solidFill>
                <a:latin typeface="+mj-lt"/>
                <a:cs typeface="Arial" pitchFamily="34" charset="0"/>
              </a:rPr>
              <a:t> </a:t>
            </a:r>
            <a:r>
              <a:rPr lang="es-US" sz="1400" dirty="0" err="1">
                <a:solidFill>
                  <a:schemeClr val="bg1"/>
                </a:solidFill>
                <a:latin typeface="+mj-lt"/>
                <a:cs typeface="Arial" pitchFamily="34" charset="0"/>
              </a:rPr>
              <a:t>Education</a:t>
            </a:r>
            <a:r>
              <a:rPr lang="es-US" sz="1400" dirty="0">
                <a:solidFill>
                  <a:schemeClr val="bg1"/>
                </a:solidFill>
                <a:latin typeface="+mj-lt"/>
                <a:cs typeface="Arial" pitchFamily="34" charset="0"/>
              </a:rPr>
              <a:t>)</a:t>
            </a:r>
            <a:endParaRPr lang="es-US" sz="1500" dirty="0">
              <a:solidFill>
                <a:schemeClr val="bg1"/>
              </a:solidFill>
              <a:latin typeface="+mj-lt"/>
              <a:cs typeface="Arial" pitchFamily="34" charset="0"/>
            </a:endParaRPr>
          </a:p>
          <a:p>
            <a:r>
              <a:rPr lang="es-US" sz="1600" dirty="0">
                <a:solidFill>
                  <a:schemeClr val="bg1"/>
                </a:solidFill>
                <a:latin typeface="+mj-lt"/>
                <a:cs typeface="Arial" pitchFamily="34" charset="0"/>
              </a:rPr>
              <a:t>224 </a:t>
            </a:r>
            <a:r>
              <a:rPr lang="es-US" sz="1600" dirty="0" err="1">
                <a:solidFill>
                  <a:schemeClr val="bg1"/>
                </a:solidFill>
                <a:latin typeface="+mj-lt"/>
                <a:cs typeface="Arial" pitchFamily="34" charset="0"/>
              </a:rPr>
              <a:t>Sunnybrook</a:t>
            </a:r>
            <a:r>
              <a:rPr lang="es-US" sz="1600" dirty="0">
                <a:solidFill>
                  <a:schemeClr val="bg1"/>
                </a:solidFill>
                <a:latin typeface="+mj-lt"/>
                <a:cs typeface="Arial" pitchFamily="34" charset="0"/>
              </a:rPr>
              <a:t> Road</a:t>
            </a:r>
          </a:p>
          <a:p>
            <a:r>
              <a:rPr lang="es-US" sz="1600" dirty="0">
                <a:solidFill>
                  <a:schemeClr val="bg1"/>
                </a:solidFill>
                <a:latin typeface="+mj-lt"/>
                <a:cs typeface="Arial" pitchFamily="34" charset="0"/>
              </a:rPr>
              <a:t>Raleigh, Carolina del Norte 27610</a:t>
            </a:r>
          </a:p>
          <a:p>
            <a:r>
              <a:rPr lang="es-US" sz="1600" dirty="0">
                <a:solidFill>
                  <a:schemeClr val="bg1"/>
                </a:solidFill>
                <a:latin typeface="+mj-lt"/>
                <a:cs typeface="Arial" pitchFamily="34" charset="0"/>
              </a:rPr>
              <a:t>(919) 231-4006 o (866) 402-4799 | www.poehealth.org</a:t>
            </a:r>
          </a:p>
        </p:txBody>
      </p:sp>
      <p:sp>
        <p:nvSpPr>
          <p:cNvPr id="9" name="AutoShape 2"/>
          <p:cNvSpPr>
            <a:spLocks noChangeArrowheads="1"/>
          </p:cNvSpPr>
          <p:nvPr/>
        </p:nvSpPr>
        <p:spPr bwMode="auto">
          <a:xfrm>
            <a:off x="4012254" y="6983547"/>
            <a:ext cx="4332288" cy="1474653"/>
          </a:xfrm>
          <a:prstGeom prst="flowChartTerminator">
            <a:avLst/>
          </a:prstGeom>
          <a:solidFill>
            <a:srgbClr val="FFFFFF"/>
          </a:solidFill>
          <a:ln w="28575" algn="in">
            <a:solidFill>
              <a:srgbClr val="77BC1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pic>
        <p:nvPicPr>
          <p:cNvPr id="12" name="Picture 11" descr="poe full 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7307995"/>
            <a:ext cx="3048000" cy="845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870656"/>
            <a:ext cx="7772400" cy="381000"/>
          </a:xfrm>
          <a:prstGeom prst="rect">
            <a:avLst/>
          </a:prstGeom>
          <a:solidFill>
            <a:srgbClr val="A87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n 6"/>
          <p:cNvSpPr/>
          <p:nvPr/>
        </p:nvSpPr>
        <p:spPr>
          <a:xfrm>
            <a:off x="6084125" y="108656"/>
            <a:ext cx="1567744" cy="1567744"/>
          </a:xfrm>
          <a:prstGeom prst="sun">
            <a:avLst>
              <a:gd name="adj" fmla="val 18054"/>
            </a:avLst>
          </a:prstGeom>
          <a:solidFill>
            <a:srgbClr val="FFCC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Poe Center-Full Color"/>
          <p:cNvPicPr>
            <a:picLocks noChangeAspect="1" noChangeArrowheads="1"/>
          </p:cNvPicPr>
          <p:nvPr/>
        </p:nvPicPr>
        <p:blipFill>
          <a:blip r:embed="rId2" cstate="print"/>
          <a:srcRect/>
          <a:stretch>
            <a:fillRect/>
          </a:stretch>
        </p:blipFill>
        <p:spPr bwMode="auto">
          <a:xfrm>
            <a:off x="76200" y="100246"/>
            <a:ext cx="2496840" cy="737954"/>
          </a:xfrm>
          <a:prstGeom prst="rect">
            <a:avLst/>
          </a:prstGeom>
          <a:noFill/>
          <a:ln w="9525">
            <a:noFill/>
            <a:miter lim="800000"/>
            <a:headEnd/>
            <a:tailEnd/>
          </a:ln>
        </p:spPr>
      </p:pic>
      <p:sp>
        <p:nvSpPr>
          <p:cNvPr id="9" name="TextBox 8"/>
          <p:cNvSpPr txBox="1"/>
          <p:nvPr/>
        </p:nvSpPr>
        <p:spPr>
          <a:xfrm>
            <a:off x="0" y="870657"/>
            <a:ext cx="5867400" cy="646331"/>
          </a:xfrm>
          <a:prstGeom prst="rect">
            <a:avLst/>
          </a:prstGeom>
          <a:noFill/>
        </p:spPr>
        <p:txBody>
          <a:bodyPr wrap="square" rtlCol="0">
            <a:spAutoFit/>
          </a:bodyPr>
          <a:lstStyle/>
          <a:p>
            <a:pPr algn="r"/>
            <a:r>
              <a:rPr lang="es-419" dirty="0">
                <a:solidFill>
                  <a:schemeClr val="bg1"/>
                </a:solidFill>
                <a:latin typeface="Tahoma" panose="020B0604030504040204" pitchFamily="34" charset="0"/>
                <a:ea typeface="Tahoma" panose="020B0604030504040204" pitchFamily="34" charset="0"/>
                <a:cs typeface="Tahoma" panose="020B0604030504040204" pitchFamily="34" charset="0"/>
              </a:rPr>
              <a:t>El Campamento de Hábitos Saludables del 2017</a:t>
            </a:r>
          </a:p>
          <a:p>
            <a:pPr algn="r"/>
            <a:r>
              <a:rPr lang="en-US" b="1" dirty="0">
                <a:solidFill>
                  <a:schemeClr val="bg1"/>
                </a:solidFill>
                <a:latin typeface="Georgia" pitchFamily="18" charset="0"/>
                <a:cs typeface="Arial" pitchFamily="34" charset="0"/>
              </a:rPr>
              <a:t> 2012!</a:t>
            </a:r>
          </a:p>
        </p:txBody>
      </p:sp>
      <p:sp>
        <p:nvSpPr>
          <p:cNvPr id="12" name="TextBox 11"/>
          <p:cNvSpPr txBox="1"/>
          <p:nvPr/>
        </p:nvSpPr>
        <p:spPr>
          <a:xfrm>
            <a:off x="152400" y="1295400"/>
            <a:ext cx="7467600" cy="6494085"/>
          </a:xfrm>
          <a:prstGeom prst="rect">
            <a:avLst/>
          </a:prstGeom>
          <a:noFill/>
        </p:spPr>
        <p:txBody>
          <a:bodyPr wrap="square" rtlCol="0">
            <a:spAutoFit/>
          </a:bodyPr>
          <a:lstStyle/>
          <a:p>
            <a:r>
              <a:rPr lang="es-CR" sz="1200" dirty="0">
                <a:latin typeface="+mj-lt"/>
                <a:cs typeface="Arial" pitchFamily="34" charset="0"/>
              </a:rPr>
              <a:t>Queridas Familias,</a:t>
            </a:r>
          </a:p>
          <a:p>
            <a:r>
              <a:rPr lang="es-CR" sz="1000" dirty="0">
                <a:latin typeface="+mj-lt"/>
                <a:cs typeface="Arial" pitchFamily="34" charset="0"/>
              </a:rPr>
              <a:t> </a:t>
            </a:r>
          </a:p>
          <a:p>
            <a:r>
              <a:rPr lang="es-CR" sz="1200" dirty="0">
                <a:latin typeface="+mj-lt"/>
              </a:rPr>
              <a:t>¡Gracias por participar en el Campamento de Hábitos Saludables del 2017 del Centro Poe! Nuestro campamento esta diseñado para niños que van a empezar el primer grado hasta el quinto grado, y será ofrecido la semana del </a:t>
            </a:r>
            <a:r>
              <a:rPr lang="es-CR" sz="1200" b="1" dirty="0">
                <a:latin typeface="+mj-lt"/>
              </a:rPr>
              <a:t>19 al 23 de junio </a:t>
            </a:r>
            <a:r>
              <a:rPr lang="es-CR" sz="1200" dirty="0">
                <a:latin typeface="+mj-lt"/>
              </a:rPr>
              <a:t>y el </a:t>
            </a:r>
            <a:r>
              <a:rPr lang="es-CR" sz="1200" b="1" dirty="0">
                <a:latin typeface="+mj-lt"/>
              </a:rPr>
              <a:t>10 al 14 de julio</a:t>
            </a:r>
            <a:r>
              <a:rPr lang="es-CR" sz="1200" dirty="0">
                <a:latin typeface="+mj-lt"/>
              </a:rPr>
              <a:t>. Por favor, elija la semana que sea más conveniente para usted y su niño/a! </a:t>
            </a:r>
            <a:r>
              <a:rPr lang="es-CR" sz="1200" b="1" dirty="0">
                <a:latin typeface="+mj-lt"/>
              </a:rPr>
              <a:t> </a:t>
            </a:r>
            <a:r>
              <a:rPr lang="es-CR" sz="1200" dirty="0">
                <a:latin typeface="+mj-lt"/>
              </a:rPr>
              <a:t>  </a:t>
            </a:r>
          </a:p>
          <a:p>
            <a:endParaRPr lang="es-CR" sz="1200" dirty="0">
              <a:latin typeface="+mj-lt"/>
            </a:endParaRPr>
          </a:p>
          <a:p>
            <a:r>
              <a:rPr lang="es-CR" sz="1200" dirty="0">
                <a:latin typeface="+mj-lt"/>
              </a:rPr>
              <a:t>Para asegurar que usted y su niño/a tengan la mejor experiencia </a:t>
            </a:r>
            <a:r>
              <a:rPr lang="es-CR" sz="1200" i="1" dirty="0">
                <a:latin typeface="+mj-lt"/>
              </a:rPr>
              <a:t>Poe</a:t>
            </a:r>
            <a:r>
              <a:rPr lang="es-CR" sz="1200" dirty="0">
                <a:latin typeface="+mj-lt"/>
              </a:rPr>
              <a:t> posible, por favor lea toda la información provista en este paquete de información, y llene completamente las ultimas tres (3) páginas. </a:t>
            </a:r>
            <a:r>
              <a:rPr lang="es-CR" sz="1200" b="1" dirty="0">
                <a:latin typeface="+mj-lt"/>
              </a:rPr>
              <a:t>Toda la información debe ser entregada al Centro Poe al 224 </a:t>
            </a:r>
            <a:r>
              <a:rPr lang="es-CR" sz="1200" b="1" dirty="0" err="1">
                <a:latin typeface="+mj-lt"/>
              </a:rPr>
              <a:t>Sunnybrook</a:t>
            </a:r>
            <a:r>
              <a:rPr lang="es-CR" sz="1200" b="1" dirty="0">
                <a:latin typeface="+mj-lt"/>
              </a:rPr>
              <a:t> Road en Raleigh con una (1) copia de una de los siguientes documentos de verificación: </a:t>
            </a:r>
            <a:endParaRPr lang="es-CR" sz="1200" dirty="0">
              <a:latin typeface="+mj-lt"/>
            </a:endParaRPr>
          </a:p>
          <a:p>
            <a:endParaRPr lang="es-CR" sz="900" dirty="0">
              <a:latin typeface="+mj-lt"/>
              <a:cs typeface="Arial" pitchFamily="34" charset="0"/>
              <a:sym typeface="Wingdings 2"/>
            </a:endParaRPr>
          </a:p>
          <a:p>
            <a:endParaRPr lang="es-CR" sz="500" dirty="0">
              <a:latin typeface="+mj-lt"/>
              <a:cs typeface="Arial" pitchFamily="34" charset="0"/>
              <a:sym typeface="Wingdings 2"/>
            </a:endParaRPr>
          </a:p>
          <a:p>
            <a:pPr lvl="1">
              <a:buFont typeface="Wingdings 2"/>
              <a:buChar char="£"/>
            </a:pPr>
            <a:r>
              <a:rPr lang="es-CR" sz="1200" dirty="0">
                <a:latin typeface="+mj-lt"/>
                <a:cs typeface="Arial" pitchFamily="34" charset="0"/>
                <a:sym typeface="Wingdings 2"/>
              </a:rPr>
              <a:t> 	Tarjeta de EBT </a:t>
            </a:r>
          </a:p>
          <a:p>
            <a:pPr lvl="1">
              <a:buFont typeface="Wingdings 2"/>
              <a:buChar char="£"/>
            </a:pPr>
            <a:r>
              <a:rPr lang="es-CR" sz="1200" dirty="0">
                <a:latin typeface="+mj-lt"/>
                <a:cs typeface="Arial" pitchFamily="34" charset="0"/>
                <a:sym typeface="Wingdings 2"/>
              </a:rPr>
              <a:t> 	Carta de Almuerzo Gratis o a Precio Reducido</a:t>
            </a:r>
          </a:p>
          <a:p>
            <a:pPr lvl="1">
              <a:buFont typeface="Wingdings 2"/>
              <a:buChar char="£"/>
            </a:pPr>
            <a:r>
              <a:rPr lang="es-CR" sz="1200" dirty="0">
                <a:latin typeface="+mj-lt"/>
                <a:cs typeface="Arial" pitchFamily="34" charset="0"/>
                <a:sym typeface="Wingdings 2"/>
              </a:rPr>
              <a:t> 	Tarjeta de </a:t>
            </a:r>
            <a:r>
              <a:rPr lang="es-CR" sz="1200" dirty="0" err="1">
                <a:latin typeface="+mj-lt"/>
                <a:cs typeface="Arial" pitchFamily="34" charset="0"/>
                <a:sym typeface="Wingdings 2"/>
              </a:rPr>
              <a:t>Medicaid</a:t>
            </a:r>
            <a:endParaRPr lang="es-CR" sz="1200" dirty="0">
              <a:latin typeface="+mj-lt"/>
              <a:cs typeface="Arial" pitchFamily="34" charset="0"/>
              <a:sym typeface="Wingdings 2"/>
            </a:endParaRPr>
          </a:p>
          <a:p>
            <a:endParaRPr lang="es-CR" sz="1200" dirty="0">
              <a:solidFill>
                <a:srgbClr val="FF0000"/>
              </a:solidFill>
              <a:latin typeface="+mj-lt"/>
              <a:cs typeface="Arial" pitchFamily="34" charset="0"/>
            </a:endParaRPr>
          </a:p>
          <a:p>
            <a:r>
              <a:rPr lang="es-CR" sz="1200" dirty="0">
                <a:latin typeface="+mj-lt"/>
                <a:cs typeface="Arial" pitchFamily="34" charset="0"/>
              </a:rPr>
              <a:t>La hora para dejar a los niños (</a:t>
            </a:r>
            <a:r>
              <a:rPr lang="es-CR" sz="1200" dirty="0" err="1">
                <a:latin typeface="+mj-lt"/>
                <a:cs typeface="Arial" pitchFamily="34" charset="0"/>
              </a:rPr>
              <a:t>drop</a:t>
            </a:r>
            <a:r>
              <a:rPr lang="es-CR" sz="1200" dirty="0">
                <a:latin typeface="+mj-lt"/>
                <a:cs typeface="Arial" pitchFamily="34" charset="0"/>
              </a:rPr>
              <a:t> off) NO debe ser antes de las 8:30 AM.  Las puertas no abrirán hasta las 8:30 AM. Los empleados y los consejeros estarán preparándose para el campamento antes de esta hora. La hora para recoger a los niños será a las 4:00 </a:t>
            </a:r>
            <a:r>
              <a:rPr lang="es-CR" sz="1200" dirty="0" err="1">
                <a:latin typeface="+mj-lt"/>
                <a:cs typeface="Arial" panose="020B0604020202020204" pitchFamily="34" charset="0"/>
              </a:rPr>
              <a:t>p.m</a:t>
            </a:r>
            <a:r>
              <a:rPr lang="es-CR" sz="1200" dirty="0">
                <a:latin typeface="+mj-lt"/>
                <a:cs typeface="Arial" pitchFamily="34" charset="0"/>
              </a:rPr>
              <a:t>   Se cobrará un cargo de demora (late </a:t>
            </a:r>
            <a:r>
              <a:rPr lang="es-CR" sz="1200" dirty="0" err="1">
                <a:latin typeface="+mj-lt"/>
                <a:cs typeface="Arial" pitchFamily="34" charset="0"/>
              </a:rPr>
              <a:t>fee</a:t>
            </a:r>
            <a:r>
              <a:rPr lang="es-CR" sz="1200" dirty="0">
                <a:latin typeface="+mj-lt"/>
                <a:cs typeface="Arial" pitchFamily="34" charset="0"/>
              </a:rPr>
              <a:t>) si su niño todavía esta con nosotros después de las 4:35 PM.  </a:t>
            </a:r>
          </a:p>
          <a:p>
            <a:endParaRPr lang="es-CR" sz="900" dirty="0">
              <a:latin typeface="+mj-lt"/>
              <a:cs typeface="Arial" pitchFamily="34" charset="0"/>
            </a:endParaRPr>
          </a:p>
          <a:p>
            <a:r>
              <a:rPr lang="es-CR" sz="1200" dirty="0">
                <a:latin typeface="+mj-lt"/>
                <a:cs typeface="Arial" pitchFamily="34" charset="0"/>
              </a:rPr>
              <a:t>Para mantener la seguridad de todos los niños del campamento de Hábitos Saludables, le pedimos que usted </a:t>
            </a:r>
            <a:r>
              <a:rPr lang="es-CR" sz="1200" b="1" dirty="0">
                <a:latin typeface="+mj-lt"/>
                <a:cs typeface="Arial" pitchFamily="34" charset="0"/>
              </a:rPr>
              <a:t>traiga y muestre una</a:t>
            </a:r>
            <a:r>
              <a:rPr lang="en-US" sz="1200" b="1" dirty="0">
                <a:latin typeface="+mj-lt"/>
              </a:rPr>
              <a:t> </a:t>
            </a:r>
            <a:r>
              <a:rPr lang="es-CR" sz="1200" b="1" dirty="0">
                <a:latin typeface="+mj-lt"/>
                <a:cs typeface="Arial" pitchFamily="34" charset="0"/>
              </a:rPr>
              <a:t>identificación (ID) con foto cuando recoja a sus niños al final del día. </a:t>
            </a:r>
            <a:r>
              <a:rPr lang="es-CR" sz="1200" dirty="0">
                <a:latin typeface="+mj-lt"/>
                <a:cs typeface="Arial" pitchFamily="34" charset="0"/>
              </a:rPr>
              <a:t>Por favor envíenos una nota/carta con su ni</a:t>
            </a:r>
            <a:r>
              <a:rPr lang="es-CR" sz="1200" dirty="0">
                <a:latin typeface="+mj-lt"/>
              </a:rPr>
              <a:t>ñ</a:t>
            </a:r>
            <a:r>
              <a:rPr lang="es-CR" sz="1200" dirty="0">
                <a:latin typeface="+mj-lt"/>
                <a:cs typeface="Arial" pitchFamily="34" charset="0"/>
              </a:rPr>
              <a:t>o por la ma</a:t>
            </a:r>
            <a:r>
              <a:rPr lang="es-CR" sz="1200" dirty="0">
                <a:latin typeface="+mj-lt"/>
              </a:rPr>
              <a:t>ñ</a:t>
            </a:r>
            <a:r>
              <a:rPr lang="es-CR" sz="1200" dirty="0">
                <a:latin typeface="+mj-lt"/>
                <a:cs typeface="Arial" pitchFamily="34" charset="0"/>
              </a:rPr>
              <a:t>ana si usted desea darle permiso a otro adulto para recoger a su ni</a:t>
            </a:r>
            <a:r>
              <a:rPr lang="es-CR" sz="1200" dirty="0">
                <a:latin typeface="+mj-lt"/>
              </a:rPr>
              <a:t>ñ</a:t>
            </a:r>
            <a:r>
              <a:rPr lang="es-CR" sz="1200" dirty="0">
                <a:latin typeface="+mj-lt"/>
                <a:cs typeface="Arial" pitchFamily="34" charset="0"/>
              </a:rPr>
              <a:t>o del campamento. </a:t>
            </a:r>
          </a:p>
          <a:p>
            <a:r>
              <a:rPr lang="es-CR" sz="900" dirty="0">
                <a:latin typeface="+mj-lt"/>
                <a:cs typeface="Arial" pitchFamily="34" charset="0"/>
              </a:rPr>
              <a:t> </a:t>
            </a:r>
          </a:p>
          <a:p>
            <a:r>
              <a:rPr lang="es-CR" sz="1200" dirty="0">
                <a:latin typeface="+mj-lt"/>
                <a:cs typeface="Arial" pitchFamily="34" charset="0"/>
              </a:rPr>
              <a:t>El Campamento de H</a:t>
            </a:r>
            <a:r>
              <a:rPr lang="es-CR" sz="1200" dirty="0">
                <a:latin typeface="+mj-lt"/>
              </a:rPr>
              <a:t>á</a:t>
            </a:r>
            <a:r>
              <a:rPr lang="es-CR" sz="1200" dirty="0">
                <a:latin typeface="+mj-lt"/>
                <a:cs typeface="Arial" pitchFamily="34" charset="0"/>
              </a:rPr>
              <a:t>bitos Saludables est</a:t>
            </a:r>
            <a:r>
              <a:rPr lang="es-CR" sz="1200" dirty="0">
                <a:latin typeface="+mj-lt"/>
              </a:rPr>
              <a:t>á</a:t>
            </a:r>
            <a:r>
              <a:rPr lang="es-CR" sz="1200" dirty="0">
                <a:latin typeface="+mj-lt"/>
                <a:cs typeface="Arial" pitchFamily="34" charset="0"/>
              </a:rPr>
              <a:t> hecho posible por los fondos  dados por la División de Servicios Sociales del Departamento de Salud y Servicios Humanos de Carolina del Norte, y el Departamento de Agricultura de los Estados Unidos.  Por favor, contacte a </a:t>
            </a:r>
            <a:r>
              <a:rPr lang="es-CR" sz="1200" dirty="0" err="1">
                <a:latin typeface="+mj-lt"/>
                <a:cs typeface="Arial" pitchFamily="34" charset="0"/>
              </a:rPr>
              <a:t>Alaina</a:t>
            </a:r>
            <a:r>
              <a:rPr lang="es-CR" sz="1200" dirty="0">
                <a:latin typeface="+mj-lt"/>
                <a:cs typeface="Arial" pitchFamily="34" charset="0"/>
              </a:rPr>
              <a:t> Hart al </a:t>
            </a:r>
            <a:r>
              <a:rPr lang="es-CR" sz="1200" dirty="0">
                <a:latin typeface="+mj-lt"/>
                <a:cs typeface="Arial" pitchFamily="34" charset="0"/>
                <a:hlinkClick r:id="rId3"/>
              </a:rPr>
              <a:t>a.carter@poehealth.org</a:t>
            </a:r>
            <a:r>
              <a:rPr lang="es-CR" sz="1200" dirty="0">
                <a:latin typeface="+mj-lt"/>
                <a:cs typeface="Arial" pitchFamily="34" charset="0"/>
              </a:rPr>
              <a:t> o Kate Mascho al </a:t>
            </a:r>
            <a:r>
              <a:rPr lang="es-CR" sz="1200" u="sng" dirty="0">
                <a:latin typeface="+mj-lt"/>
                <a:cs typeface="Arial" pitchFamily="34" charset="0"/>
              </a:rPr>
              <a:t>k.mascho@poehealth.org</a:t>
            </a:r>
            <a:r>
              <a:rPr lang="es-CR" sz="1200" dirty="0">
                <a:latin typeface="+mj-lt"/>
                <a:cs typeface="Arial" pitchFamily="34" charset="0"/>
              </a:rPr>
              <a:t> o llame al (919) 231-4006 x399 con cualquier preguntas.</a:t>
            </a:r>
          </a:p>
          <a:p>
            <a:endParaRPr lang="es-CR" sz="900" dirty="0">
              <a:latin typeface="+mj-lt"/>
              <a:cs typeface="Arial" pitchFamily="34" charset="0"/>
            </a:endParaRPr>
          </a:p>
          <a:p>
            <a:r>
              <a:rPr lang="es-CR" sz="1200" dirty="0">
                <a:latin typeface="+mj-lt"/>
                <a:cs typeface="Arial" pitchFamily="34" charset="0"/>
              </a:rPr>
              <a:t>Otra vez, </a:t>
            </a:r>
            <a:r>
              <a:rPr lang="es-CR" sz="1200" dirty="0">
                <a:latin typeface="+mj-lt"/>
              </a:rPr>
              <a:t>¡</a:t>
            </a:r>
            <a:r>
              <a:rPr lang="es-CR" sz="1200" dirty="0">
                <a:latin typeface="+mj-lt"/>
                <a:cs typeface="Arial" pitchFamily="34" charset="0"/>
              </a:rPr>
              <a:t>le agradecemos por haber elegido el Campamento de H</a:t>
            </a:r>
            <a:r>
              <a:rPr lang="es-CR" sz="1200" dirty="0">
                <a:latin typeface="+mj-lt"/>
              </a:rPr>
              <a:t>á</a:t>
            </a:r>
            <a:r>
              <a:rPr lang="es-CR" sz="1200" dirty="0">
                <a:latin typeface="+mj-lt"/>
                <a:cs typeface="Arial" pitchFamily="34" charset="0"/>
              </a:rPr>
              <a:t>bitos Saludables del Centro Poe para su aventura de verano! </a:t>
            </a:r>
          </a:p>
          <a:p>
            <a:r>
              <a:rPr lang="es-CR" sz="900" dirty="0">
                <a:latin typeface="+mj-lt"/>
                <a:cs typeface="Arial" pitchFamily="34" charset="0"/>
              </a:rPr>
              <a:t> </a:t>
            </a:r>
          </a:p>
          <a:p>
            <a:r>
              <a:rPr lang="es-CR" sz="1200" dirty="0">
                <a:latin typeface="+mj-lt"/>
                <a:cs typeface="Arial" pitchFamily="34" charset="0"/>
              </a:rPr>
              <a:t>Sinceramente, </a:t>
            </a:r>
          </a:p>
          <a:p>
            <a:r>
              <a:rPr lang="es-CR" sz="1200" dirty="0">
                <a:latin typeface="+mj-lt"/>
                <a:cs typeface="Arial" pitchFamily="34" charset="0"/>
              </a:rPr>
              <a:t> </a:t>
            </a:r>
            <a:r>
              <a:rPr lang="es-CR" sz="1400" b="1" dirty="0">
                <a:solidFill>
                  <a:schemeClr val="accent4"/>
                </a:solidFill>
                <a:latin typeface="+mj-lt"/>
                <a:cs typeface="Arial" pitchFamily="34" charset="0"/>
              </a:rPr>
              <a:t>El Centro Poe</a:t>
            </a:r>
            <a:endParaRPr lang="es-CR" sz="1400" dirty="0">
              <a:solidFill>
                <a:schemeClr val="accent4"/>
              </a:solidFill>
              <a:latin typeface="+mj-lt"/>
              <a:cs typeface="Arial" pitchFamily="34" charset="0"/>
            </a:endParaRPr>
          </a:p>
          <a:p>
            <a:endParaRPr lang="es-419" dirty="0">
              <a:latin typeface="Georgia" pitchFamily="18" charset="0"/>
            </a:endParaRPr>
          </a:p>
        </p:txBody>
      </p:sp>
      <p:sp>
        <p:nvSpPr>
          <p:cNvPr id="14" name="TextBox 13"/>
          <p:cNvSpPr txBox="1"/>
          <p:nvPr/>
        </p:nvSpPr>
        <p:spPr>
          <a:xfrm>
            <a:off x="111825" y="8049197"/>
            <a:ext cx="7660575" cy="1077218"/>
          </a:xfrm>
          <a:prstGeom prst="rect">
            <a:avLst/>
          </a:prstGeom>
          <a:noFill/>
        </p:spPr>
        <p:txBody>
          <a:bodyPr wrap="square" rtlCol="0">
            <a:spAutoFit/>
          </a:bodyPr>
          <a:lstStyle/>
          <a:p>
            <a:r>
              <a:rPr lang="es-US" sz="800" i="1" dirty="0">
                <a:solidFill>
                  <a:schemeClr val="bg1">
                    <a:lumMod val="50000"/>
                  </a:schemeClr>
                </a:solidFill>
                <a:latin typeface="Arial" pitchFamily="34" charset="0"/>
                <a:cs typeface="Arial" pitchFamily="34" charset="0"/>
              </a:rPr>
              <a:t>“De acuerdo con las leyes Federales de Derechos Civiles y los reglamentos y políticas de derechos civiles del Departamento de Agricultura de los EE. UU. (USDA, por sus siglas en inglés), a esta institución se le prohíbe discriminar de la gente por la base de raza, color, nacionalidad, sexo, credo religioso, discapacidad, edad, o creencias políticas. Para presentar una denuncia de discriminación, escribir al USDA, Director, Oficina de Derechos Civiles, 1400 Independence </a:t>
            </a:r>
            <a:r>
              <a:rPr lang="es-US" sz="800" i="1" dirty="0" err="1">
                <a:solidFill>
                  <a:schemeClr val="bg1">
                    <a:lumMod val="50000"/>
                  </a:schemeClr>
                </a:solidFill>
                <a:latin typeface="Arial" pitchFamily="34" charset="0"/>
                <a:cs typeface="Arial" pitchFamily="34" charset="0"/>
              </a:rPr>
              <a:t>Avenue</a:t>
            </a:r>
            <a:r>
              <a:rPr lang="es-US" sz="800" i="1" dirty="0">
                <a:solidFill>
                  <a:schemeClr val="bg1">
                    <a:lumMod val="50000"/>
                  </a:schemeClr>
                </a:solidFill>
                <a:latin typeface="Arial" pitchFamily="34" charset="0"/>
                <a:cs typeface="Arial" pitchFamily="34" charset="0"/>
              </a:rPr>
              <a:t>, SW, Washington, DC 20250-9410 o llame al (800) 795-3272 (voz) o (202) ) 720-6382 (TTY). El USDA es un proveedor y empleador que ofrece igualdad de oportunidades.”</a:t>
            </a:r>
          </a:p>
          <a:p>
            <a:endParaRPr lang="es-US" sz="800" i="1" dirty="0">
              <a:solidFill>
                <a:schemeClr val="bg1">
                  <a:lumMod val="50000"/>
                </a:schemeClr>
              </a:solidFill>
              <a:latin typeface="Arial" pitchFamily="34" charset="0"/>
              <a:cs typeface="Arial" pitchFamily="34" charset="0"/>
            </a:endParaRPr>
          </a:p>
          <a:p>
            <a:r>
              <a:rPr lang="es-US" sz="800" i="1" dirty="0">
                <a:solidFill>
                  <a:schemeClr val="bg1">
                    <a:lumMod val="50000"/>
                  </a:schemeClr>
                </a:solidFill>
                <a:latin typeface="Arial" pitchFamily="34" charset="0"/>
                <a:cs typeface="Arial" pitchFamily="34" charset="0"/>
              </a:rPr>
              <a:t>Este material fue financiado por el programa nacional de ayuda de alimentación (SNAP, por sus siglas en ingles). El programa SNAP provee asistencia de alimentación a personas de bajos recursos. Para aprender mas, contacte a su agencia de servicios sociales local, o marque gratuitamente al 1-(800)662-7030.</a:t>
            </a:r>
            <a:endParaRPr lang="es-US" sz="800" dirty="0">
              <a:solidFill>
                <a:schemeClr val="bg1">
                  <a:lumMod val="50000"/>
                </a:schemeClr>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870656"/>
            <a:ext cx="7772400" cy="381000"/>
          </a:xfrm>
          <a:prstGeom prst="rect">
            <a:avLst/>
          </a:prstGeom>
          <a:solidFill>
            <a:srgbClr val="40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68AF"/>
              </a:solidFill>
            </a:endParaRPr>
          </a:p>
        </p:txBody>
      </p:sp>
      <p:sp>
        <p:nvSpPr>
          <p:cNvPr id="7" name="Sun 6"/>
          <p:cNvSpPr/>
          <p:nvPr/>
        </p:nvSpPr>
        <p:spPr>
          <a:xfrm rot="650336">
            <a:off x="6649795" y="47961"/>
            <a:ext cx="1219200" cy="1143000"/>
          </a:xfrm>
          <a:prstGeom prst="sun">
            <a:avLst>
              <a:gd name="adj" fmla="val 18054"/>
            </a:avLst>
          </a:prstGeom>
          <a:solidFill>
            <a:srgbClr val="FFCC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Poe Center-Full Color"/>
          <p:cNvPicPr>
            <a:picLocks noChangeAspect="1" noChangeArrowheads="1"/>
          </p:cNvPicPr>
          <p:nvPr/>
        </p:nvPicPr>
        <p:blipFill>
          <a:blip r:embed="rId2" cstate="print"/>
          <a:srcRect/>
          <a:stretch>
            <a:fillRect/>
          </a:stretch>
        </p:blipFill>
        <p:spPr bwMode="auto">
          <a:xfrm>
            <a:off x="76200" y="100246"/>
            <a:ext cx="2496840" cy="737954"/>
          </a:xfrm>
          <a:prstGeom prst="rect">
            <a:avLst/>
          </a:prstGeom>
          <a:noFill/>
          <a:ln w="9525">
            <a:noFill/>
            <a:miter lim="800000"/>
            <a:headEnd/>
            <a:tailEnd/>
          </a:ln>
        </p:spPr>
      </p:pic>
      <p:sp>
        <p:nvSpPr>
          <p:cNvPr id="9" name="TextBox 8"/>
          <p:cNvSpPr txBox="1"/>
          <p:nvPr/>
        </p:nvSpPr>
        <p:spPr>
          <a:xfrm>
            <a:off x="-1447800" y="880646"/>
            <a:ext cx="8534400" cy="369332"/>
          </a:xfrm>
          <a:prstGeom prst="rect">
            <a:avLst/>
          </a:prstGeom>
          <a:noFill/>
        </p:spPr>
        <p:txBody>
          <a:bodyPr wrap="square" rtlCol="0">
            <a:spAutoFit/>
          </a:bodyPr>
          <a:lstStyle/>
          <a:p>
            <a:pPr algn="r"/>
            <a:r>
              <a:rPr lang="es-US" dirty="0">
                <a:solidFill>
                  <a:schemeClr val="bg1"/>
                </a:solidFill>
                <a:latin typeface="Tahoma" panose="020B0604030504040204" pitchFamily="34" charset="0"/>
                <a:ea typeface="Tahoma" panose="020B0604030504040204" pitchFamily="34" charset="0"/>
                <a:cs typeface="Tahoma" panose="020B0604030504040204" pitchFamily="34" charset="0"/>
              </a:rPr>
              <a:t>Expectativas de Comportamiento y las Políticas Disciplinarias </a:t>
            </a:r>
          </a:p>
        </p:txBody>
      </p:sp>
      <p:sp>
        <p:nvSpPr>
          <p:cNvPr id="8" name="TextBox 7"/>
          <p:cNvSpPr txBox="1"/>
          <p:nvPr/>
        </p:nvSpPr>
        <p:spPr>
          <a:xfrm>
            <a:off x="38100" y="1219200"/>
            <a:ext cx="7696200" cy="6417141"/>
          </a:xfrm>
          <a:prstGeom prst="rect">
            <a:avLst/>
          </a:prstGeom>
          <a:noFill/>
        </p:spPr>
        <p:txBody>
          <a:bodyPr wrap="square" rtlCol="0">
            <a:spAutoFit/>
          </a:bodyPr>
          <a:lstStyle/>
          <a:p>
            <a:endParaRPr lang="en-US" sz="400" dirty="0">
              <a:latin typeface="Georgia" pitchFamily="18" charset="0"/>
              <a:ea typeface="Times New Roman"/>
              <a:cs typeface="Times New Roman"/>
            </a:endParaRPr>
          </a:p>
          <a:p>
            <a:r>
              <a:rPr lang="es-CR" sz="900" dirty="0">
                <a:latin typeface="+mj-lt"/>
                <a:ea typeface="Times New Roman"/>
                <a:cs typeface="Times New Roman"/>
              </a:rPr>
              <a:t>El Centro Poe cree que es importante mantener el orden y la disciplina en todos sus programas. Proveerles a los niños y a los empleados de Poe con un  ambiente de aprendizaje seguro y positivo es la prioridad número uno de Poe. </a:t>
            </a:r>
          </a:p>
          <a:p>
            <a:endParaRPr lang="es-CR" sz="900" dirty="0">
              <a:latin typeface="+mj-lt"/>
              <a:ea typeface="Times New Roman"/>
              <a:cs typeface="Times New Roman"/>
            </a:endParaRPr>
          </a:p>
          <a:p>
            <a:r>
              <a:rPr lang="es-CR" sz="900" dirty="0">
                <a:latin typeface="+mj-lt"/>
                <a:ea typeface="Times New Roman"/>
                <a:cs typeface="Times New Roman"/>
              </a:rPr>
              <a:t>El Centro Poe hace un gran esfuerzo para ayudar a que los padres/encargados y los niños entiendan lo que Poe considera como comportamientos, actitudes, y acciones, aceptables y  no aceptables. Por favor, repase lo siguiente con su(s) ni</a:t>
            </a:r>
            <a:r>
              <a:rPr lang="es-CR" sz="900" dirty="0">
                <a:latin typeface="+mj-lt"/>
              </a:rPr>
              <a:t>ñ</a:t>
            </a:r>
            <a:r>
              <a:rPr lang="es-CR" sz="900" dirty="0">
                <a:latin typeface="+mj-lt"/>
                <a:ea typeface="Times New Roman"/>
                <a:cs typeface="Times New Roman"/>
              </a:rPr>
              <a:t>o(s). Si tiene alguna pregunta, por favor comuníquese con </a:t>
            </a:r>
            <a:r>
              <a:rPr lang="es-CR" sz="900" dirty="0" err="1">
                <a:latin typeface="+mj-lt"/>
                <a:ea typeface="Times New Roman"/>
                <a:cs typeface="Times New Roman"/>
              </a:rPr>
              <a:t>Alaina</a:t>
            </a:r>
            <a:r>
              <a:rPr lang="es-CR" sz="900" dirty="0">
                <a:latin typeface="+mj-lt"/>
                <a:ea typeface="Times New Roman"/>
                <a:cs typeface="Times New Roman"/>
              </a:rPr>
              <a:t> Hart al </a:t>
            </a:r>
            <a:r>
              <a:rPr lang="es-CR" sz="900" dirty="0">
                <a:latin typeface="+mj-lt"/>
                <a:ea typeface="Times New Roman"/>
                <a:cs typeface="Times New Roman"/>
                <a:hlinkClick r:id="rId3"/>
              </a:rPr>
              <a:t>a.carter@pohealth.org</a:t>
            </a:r>
            <a:r>
              <a:rPr lang="es-CR" sz="900" dirty="0">
                <a:latin typeface="+mj-lt"/>
                <a:ea typeface="Times New Roman"/>
                <a:cs typeface="Times New Roman"/>
              </a:rPr>
              <a:t> o Kate Mascho al k.mascho@poehealth.org o al (919) 231-4006 ext.399. </a:t>
            </a:r>
          </a:p>
          <a:p>
            <a:endParaRPr lang="es-CR" sz="800" dirty="0">
              <a:latin typeface="+mj-lt"/>
              <a:ea typeface="Times New Roman"/>
              <a:cs typeface="Times New Roman"/>
            </a:endParaRPr>
          </a:p>
          <a:p>
            <a:r>
              <a:rPr lang="es-CR" sz="900" dirty="0">
                <a:latin typeface="+mj-lt"/>
              </a:rPr>
              <a:t>¡G</a:t>
            </a:r>
            <a:r>
              <a:rPr lang="es-CR" sz="900" dirty="0">
                <a:latin typeface="+mj-lt"/>
                <a:ea typeface="Times New Roman"/>
                <a:cs typeface="Times New Roman"/>
              </a:rPr>
              <a:t>racias por su cooperaci</a:t>
            </a:r>
            <a:r>
              <a:rPr lang="es-CR" sz="900" dirty="0">
                <a:latin typeface="+mj-lt"/>
                <a:cs typeface="Arial" pitchFamily="34" charset="0"/>
              </a:rPr>
              <a:t>ó</a:t>
            </a:r>
            <a:r>
              <a:rPr lang="es-CR" sz="900" dirty="0">
                <a:latin typeface="+mj-lt"/>
                <a:ea typeface="Times New Roman"/>
                <a:cs typeface="Times New Roman"/>
              </a:rPr>
              <a:t>n!</a:t>
            </a:r>
          </a:p>
          <a:p>
            <a:r>
              <a:rPr lang="es-CR" sz="900" dirty="0">
                <a:latin typeface="+mj-lt"/>
                <a:ea typeface="Times New Roman"/>
                <a:cs typeface="Times New Roman"/>
              </a:rPr>
              <a:t> </a:t>
            </a:r>
            <a:endParaRPr lang="es-CR" sz="1100" dirty="0">
              <a:latin typeface="+mj-lt"/>
              <a:ea typeface="Times New Roman"/>
              <a:cs typeface="Times New Roman"/>
            </a:endParaRPr>
          </a:p>
          <a:p>
            <a:r>
              <a:rPr lang="es-CR" sz="1050" b="1" dirty="0">
                <a:solidFill>
                  <a:srgbClr val="4068AF"/>
                </a:solidFill>
                <a:latin typeface="+mj-lt"/>
                <a:ea typeface="Times New Roman"/>
                <a:cs typeface="Times New Roman"/>
              </a:rPr>
              <a:t>El Centro Poe NO tolera y NO permite:</a:t>
            </a:r>
          </a:p>
          <a:p>
            <a:endParaRPr lang="es-CR" sz="600" dirty="0">
              <a:latin typeface="+mj-lt"/>
              <a:ea typeface="Times New Roman"/>
              <a:cs typeface="Times New Roman"/>
            </a:endParaRPr>
          </a:p>
          <a:p>
            <a:pPr marL="225425" lvl="0" indent="-166688">
              <a:spcAft>
                <a:spcPts val="600"/>
              </a:spcAft>
              <a:buFont typeface="+mj-lt"/>
              <a:buAutoNum type="arabicPeriod"/>
              <a:tabLst>
                <a:tab pos="225425" algn="l"/>
              </a:tabLst>
            </a:pPr>
            <a:r>
              <a:rPr lang="es-CR" sz="900" dirty="0">
                <a:latin typeface="+mj-lt"/>
                <a:ea typeface="Times New Roman"/>
                <a:cs typeface="Arial" pitchFamily="34" charset="0"/>
              </a:rPr>
              <a:t>El castigo f</a:t>
            </a:r>
            <a:r>
              <a:rPr lang="es-CR" sz="900" dirty="0">
                <a:latin typeface="+mj-lt"/>
                <a:cs typeface="Arial" pitchFamily="34" charset="0"/>
              </a:rPr>
              <a:t>í</a:t>
            </a:r>
            <a:r>
              <a:rPr lang="es-CR" sz="900" dirty="0">
                <a:latin typeface="+mj-lt"/>
                <a:ea typeface="Times New Roman"/>
                <a:cs typeface="Arial" pitchFamily="34" charset="0"/>
              </a:rPr>
              <a:t>sico.</a:t>
            </a:r>
          </a:p>
          <a:p>
            <a:pPr marL="225425" lvl="0" indent="-166688">
              <a:spcAft>
                <a:spcPts val="600"/>
              </a:spcAft>
              <a:buFont typeface="+mj-lt"/>
              <a:buAutoNum type="arabicPeriod"/>
              <a:tabLst>
                <a:tab pos="225425" algn="l"/>
              </a:tabLst>
            </a:pPr>
            <a:r>
              <a:rPr lang="es-CR" sz="900" dirty="0">
                <a:latin typeface="+mj-lt"/>
                <a:ea typeface="Times New Roman"/>
                <a:cs typeface="Arial" pitchFamily="34" charset="0"/>
              </a:rPr>
              <a:t>El uso de amenazas, intimidaci</a:t>
            </a:r>
            <a:r>
              <a:rPr lang="es-CR" sz="900" dirty="0">
                <a:latin typeface="+mj-lt"/>
                <a:cs typeface="Arial" pitchFamily="34" charset="0"/>
              </a:rPr>
              <a:t>ó</a:t>
            </a:r>
            <a:r>
              <a:rPr lang="es-CR" sz="900" dirty="0">
                <a:latin typeface="+mj-lt"/>
                <a:ea typeface="Times New Roman"/>
                <a:cs typeface="Arial" pitchFamily="34" charset="0"/>
              </a:rPr>
              <a:t>n, gritos, y/o lenguaje inapropiado.</a:t>
            </a:r>
          </a:p>
          <a:p>
            <a:pPr marL="225425" lvl="0" indent="-166688">
              <a:buFont typeface="+mj-lt"/>
              <a:buAutoNum type="arabicPeriod"/>
              <a:tabLst>
                <a:tab pos="225425" algn="l"/>
              </a:tabLst>
            </a:pPr>
            <a:r>
              <a:rPr lang="es-CR" sz="900" dirty="0">
                <a:latin typeface="+mj-lt"/>
                <a:ea typeface="Times New Roman"/>
                <a:cs typeface="Arial" pitchFamily="34" charset="0"/>
              </a:rPr>
              <a:t>Que los empleados del campamento dejen a los niños sin supervisi</a:t>
            </a:r>
            <a:r>
              <a:rPr lang="es-CR" sz="900" dirty="0">
                <a:latin typeface="+mj-lt"/>
                <a:cs typeface="Arial" pitchFamily="34" charset="0"/>
              </a:rPr>
              <a:t>ó</a:t>
            </a:r>
            <a:r>
              <a:rPr lang="es-CR" sz="900" dirty="0">
                <a:latin typeface="+mj-lt"/>
                <a:ea typeface="Times New Roman"/>
                <a:cs typeface="Arial" pitchFamily="34" charset="0"/>
              </a:rPr>
              <a:t>n. </a:t>
            </a:r>
          </a:p>
          <a:p>
            <a:pPr marL="342900" lvl="0" indent="-342900">
              <a:tabLst>
                <a:tab pos="457200" algn="l"/>
              </a:tabLst>
            </a:pPr>
            <a:endParaRPr lang="es-CR" sz="700" b="1" dirty="0">
              <a:solidFill>
                <a:srgbClr val="0070C0"/>
              </a:solidFill>
              <a:latin typeface="+mj-lt"/>
              <a:ea typeface="Times New Roman"/>
              <a:cs typeface="Arial" pitchFamily="34" charset="0"/>
            </a:endParaRPr>
          </a:p>
          <a:p>
            <a:pPr marL="342900" lvl="0" indent="-342900">
              <a:tabLst>
                <a:tab pos="457200" algn="l"/>
              </a:tabLst>
            </a:pPr>
            <a:r>
              <a:rPr lang="es-CR" sz="1050" b="1" dirty="0">
                <a:solidFill>
                  <a:srgbClr val="4068AF"/>
                </a:solidFill>
                <a:latin typeface="+mj-lt"/>
                <a:ea typeface="Times New Roman"/>
                <a:cs typeface="Times New Roman"/>
              </a:rPr>
              <a:t>El comportamiento de un ni</a:t>
            </a:r>
            <a:r>
              <a:rPr lang="es-CR" sz="1050" b="1" dirty="0">
                <a:solidFill>
                  <a:srgbClr val="4068AF"/>
                </a:solidFill>
                <a:latin typeface="+mj-lt"/>
                <a:cs typeface="Arial" pitchFamily="34" charset="0"/>
              </a:rPr>
              <a:t>ñ</a:t>
            </a:r>
            <a:r>
              <a:rPr lang="es-CR" sz="1050" b="1" dirty="0">
                <a:solidFill>
                  <a:srgbClr val="4068AF"/>
                </a:solidFill>
                <a:latin typeface="+mj-lt"/>
                <a:ea typeface="Times New Roman"/>
                <a:cs typeface="Times New Roman"/>
              </a:rPr>
              <a:t>o en el campamento debe ser consistente con lo siguiente:</a:t>
            </a:r>
          </a:p>
          <a:p>
            <a:pPr marL="342900" lvl="0" indent="-342900">
              <a:tabLst>
                <a:tab pos="457200" algn="l"/>
              </a:tabLst>
            </a:pPr>
            <a:endParaRPr lang="es-CR" sz="600" dirty="0">
              <a:latin typeface="+mj-lt"/>
              <a:ea typeface="Times New Roman"/>
              <a:cs typeface="Times New Roman"/>
            </a:endParaRPr>
          </a:p>
          <a:p>
            <a:pPr marL="225425" lvl="0" indent="-166688">
              <a:spcAft>
                <a:spcPts val="600"/>
              </a:spcAft>
              <a:buFont typeface="+mj-lt"/>
              <a:buAutoNum type="arabicPeriod"/>
              <a:tabLst>
                <a:tab pos="225425" algn="l"/>
              </a:tabLst>
            </a:pPr>
            <a:r>
              <a:rPr lang="es-CR" sz="900" dirty="0">
                <a:latin typeface="+mj-lt"/>
                <a:ea typeface="Times New Roman"/>
                <a:cs typeface="Arial" pitchFamily="34" charset="0"/>
              </a:rPr>
              <a:t>Usar lenguaje apropiado en todo tiempo. </a:t>
            </a:r>
          </a:p>
          <a:p>
            <a:pPr marL="225425" lvl="0" indent="-166688">
              <a:spcAft>
                <a:spcPts val="600"/>
              </a:spcAft>
              <a:buFont typeface="+mj-lt"/>
              <a:buAutoNum type="arabicPeriod"/>
              <a:tabLst>
                <a:tab pos="225425" algn="l"/>
              </a:tabLst>
            </a:pPr>
            <a:r>
              <a:rPr lang="es-CR" sz="900" dirty="0">
                <a:latin typeface="+mj-lt"/>
                <a:ea typeface="Times New Roman"/>
                <a:cs typeface="Arial" pitchFamily="34" charset="0"/>
              </a:rPr>
              <a:t>Cooperar con los empleados del campamento, seguir instrucciones, y quedarse con el grupo—no escaparse/salirse del campamento de H</a:t>
            </a:r>
            <a:r>
              <a:rPr lang="es-CR" sz="900" dirty="0">
                <a:latin typeface="+mj-lt"/>
                <a:cs typeface="Arial" pitchFamily="34" charset="0"/>
              </a:rPr>
              <a:t>á</a:t>
            </a:r>
            <a:r>
              <a:rPr lang="es-CR" sz="900" dirty="0">
                <a:latin typeface="+mj-lt"/>
                <a:ea typeface="Times New Roman"/>
                <a:cs typeface="Arial" pitchFamily="34" charset="0"/>
              </a:rPr>
              <a:t>bitos Saludables.</a:t>
            </a:r>
          </a:p>
          <a:p>
            <a:pPr marL="225425" lvl="0" indent="-166688">
              <a:spcAft>
                <a:spcPts val="600"/>
              </a:spcAft>
              <a:buFont typeface="+mj-lt"/>
              <a:buAutoNum type="arabicPeriod"/>
              <a:tabLst>
                <a:tab pos="225425" algn="l"/>
              </a:tabLst>
            </a:pPr>
            <a:r>
              <a:rPr lang="es-CR" sz="900" dirty="0">
                <a:latin typeface="+mj-lt"/>
                <a:ea typeface="Times New Roman"/>
                <a:cs typeface="Arial" pitchFamily="34" charset="0"/>
              </a:rPr>
              <a:t>Respetar a otros niños y el personal, el equipo y las instalaciones, e incluso a s</a:t>
            </a:r>
            <a:r>
              <a:rPr lang="es-CR" sz="900" dirty="0">
                <a:latin typeface="+mj-lt"/>
                <a:cs typeface="Arial" pitchFamily="34" charset="0"/>
              </a:rPr>
              <a:t>í</a:t>
            </a:r>
            <a:r>
              <a:rPr lang="es-CR" sz="900" dirty="0">
                <a:latin typeface="+mj-lt"/>
                <a:ea typeface="Times New Roman"/>
                <a:cs typeface="Arial" pitchFamily="34" charset="0"/>
              </a:rPr>
              <a:t> mismo. </a:t>
            </a:r>
          </a:p>
          <a:p>
            <a:pPr marL="225425" lvl="0" indent="-166688">
              <a:buFont typeface="+mj-lt"/>
              <a:buAutoNum type="arabicPeriod"/>
              <a:tabLst>
                <a:tab pos="225425" algn="l"/>
              </a:tabLst>
            </a:pPr>
            <a:r>
              <a:rPr lang="es-CR" sz="900" dirty="0">
                <a:latin typeface="+mj-lt"/>
                <a:ea typeface="Times New Roman"/>
                <a:cs typeface="Arial" pitchFamily="34" charset="0"/>
              </a:rPr>
              <a:t>Mantener una actitud positiva.</a:t>
            </a:r>
          </a:p>
          <a:p>
            <a:pPr marL="342900" lvl="0" indent="-342900">
              <a:tabLst>
                <a:tab pos="457200" algn="l"/>
              </a:tabLst>
            </a:pPr>
            <a:endParaRPr lang="es-CR" sz="700" dirty="0">
              <a:latin typeface="+mj-lt"/>
              <a:ea typeface="Times New Roman"/>
              <a:cs typeface="Arial" pitchFamily="34" charset="0"/>
            </a:endParaRPr>
          </a:p>
          <a:p>
            <a:r>
              <a:rPr lang="es-CR" sz="1050" b="1" dirty="0">
                <a:solidFill>
                  <a:srgbClr val="4068AF"/>
                </a:solidFill>
                <a:latin typeface="+mj-lt"/>
                <a:ea typeface="Times New Roman"/>
                <a:cs typeface="Times New Roman"/>
              </a:rPr>
              <a:t>Las Políticas Disciplinarias:</a:t>
            </a:r>
          </a:p>
          <a:p>
            <a:endParaRPr lang="es-CR" sz="600" dirty="0">
              <a:latin typeface="+mj-lt"/>
              <a:ea typeface="Times New Roman"/>
              <a:cs typeface="Times New Roman"/>
            </a:endParaRPr>
          </a:p>
          <a:p>
            <a:pPr marL="225425" lvl="0" indent="-166688">
              <a:spcAft>
                <a:spcPts val="600"/>
              </a:spcAft>
              <a:buFont typeface="+mj-lt"/>
              <a:buAutoNum type="arabicPeriod"/>
              <a:tabLst>
                <a:tab pos="225425" algn="l"/>
              </a:tabLst>
            </a:pPr>
            <a:r>
              <a:rPr lang="es-CR" sz="900" dirty="0">
                <a:latin typeface="+mj-lt"/>
                <a:ea typeface="Times New Roman"/>
                <a:cs typeface="Arial" pitchFamily="34" charset="0"/>
              </a:rPr>
              <a:t>Si un ni</a:t>
            </a:r>
            <a:r>
              <a:rPr lang="es-CR" sz="900" dirty="0">
                <a:latin typeface="+mj-lt"/>
                <a:cs typeface="Arial" pitchFamily="34" charset="0"/>
              </a:rPr>
              <a:t>ñ</a:t>
            </a:r>
            <a:r>
              <a:rPr lang="es-CR" sz="900" dirty="0">
                <a:latin typeface="+mj-lt"/>
                <a:ea typeface="Times New Roman"/>
                <a:cs typeface="Arial" pitchFamily="34" charset="0"/>
              </a:rPr>
              <a:t>o no puede cumplir con las expectativas de comportamiento, la Directora tendr</a:t>
            </a:r>
            <a:r>
              <a:rPr lang="es-CR" sz="900" dirty="0">
                <a:latin typeface="+mj-lt"/>
                <a:cs typeface="Arial" pitchFamily="34" charset="0"/>
              </a:rPr>
              <a:t>á</a:t>
            </a:r>
            <a:r>
              <a:rPr lang="es-CR" sz="900" dirty="0">
                <a:latin typeface="+mj-lt"/>
                <a:ea typeface="Times New Roman"/>
                <a:cs typeface="Arial" pitchFamily="34" charset="0"/>
              </a:rPr>
              <a:t> una conferencia con el ni</a:t>
            </a:r>
            <a:r>
              <a:rPr lang="es-CR" sz="900" dirty="0">
                <a:latin typeface="+mj-lt"/>
                <a:cs typeface="Arial" pitchFamily="34" charset="0"/>
              </a:rPr>
              <a:t>ñ</a:t>
            </a:r>
            <a:r>
              <a:rPr lang="es-CR" sz="900" dirty="0">
                <a:latin typeface="+mj-lt"/>
                <a:ea typeface="Times New Roman"/>
                <a:cs typeface="Arial" pitchFamily="34" charset="0"/>
              </a:rPr>
              <a:t>o. Los padres/encargados ser</a:t>
            </a:r>
            <a:r>
              <a:rPr lang="es-CR" sz="900" dirty="0">
                <a:latin typeface="+mj-lt"/>
                <a:cs typeface="Arial" pitchFamily="34" charset="0"/>
              </a:rPr>
              <a:t>á</a:t>
            </a:r>
            <a:r>
              <a:rPr lang="es-CR" sz="900" dirty="0">
                <a:latin typeface="+mj-lt"/>
                <a:ea typeface="Times New Roman"/>
                <a:cs typeface="Arial" pitchFamily="34" charset="0"/>
              </a:rPr>
              <a:t>n notificados por escrito. </a:t>
            </a:r>
          </a:p>
          <a:p>
            <a:pPr marL="225425" indent="-166688">
              <a:spcAft>
                <a:spcPts val="600"/>
              </a:spcAft>
              <a:buFont typeface="+mj-lt"/>
              <a:buAutoNum type="arabicPeriod"/>
              <a:tabLst>
                <a:tab pos="225425" algn="l"/>
              </a:tabLst>
            </a:pPr>
            <a:r>
              <a:rPr lang="es-CR" sz="900" dirty="0">
                <a:latin typeface="+mj-lt"/>
                <a:ea typeface="Times New Roman"/>
                <a:cs typeface="Arial" pitchFamily="34" charset="0"/>
              </a:rPr>
              <a:t>Si después de hacerse la conferencia, el ni</a:t>
            </a:r>
            <a:r>
              <a:rPr lang="es-CR" sz="900" dirty="0">
                <a:latin typeface="+mj-lt"/>
                <a:cs typeface="Arial" pitchFamily="34" charset="0"/>
              </a:rPr>
              <a:t>ñ</a:t>
            </a:r>
            <a:r>
              <a:rPr lang="es-CR" sz="900" dirty="0">
                <a:latin typeface="+mj-lt"/>
                <a:ea typeface="Times New Roman"/>
                <a:cs typeface="Arial" pitchFamily="34" charset="0"/>
              </a:rPr>
              <a:t>o todav</a:t>
            </a:r>
            <a:r>
              <a:rPr lang="es-CR" sz="900" dirty="0">
                <a:latin typeface="+mj-lt"/>
                <a:cs typeface="Arial" pitchFamily="34" charset="0"/>
              </a:rPr>
              <a:t>í</a:t>
            </a:r>
            <a:r>
              <a:rPr lang="es-CR" sz="900" dirty="0">
                <a:latin typeface="+mj-lt"/>
                <a:ea typeface="Times New Roman"/>
                <a:cs typeface="Arial" pitchFamily="34" charset="0"/>
              </a:rPr>
              <a:t>a no puede cumplir con las expectativas de comportamiento, la Directora del Programa hará una conferencia con los padres/encargados. Un contrato de comportamiento se establecer</a:t>
            </a:r>
            <a:r>
              <a:rPr lang="es-CR" sz="900" dirty="0">
                <a:latin typeface="+mj-lt"/>
                <a:cs typeface="Arial" pitchFamily="34" charset="0"/>
              </a:rPr>
              <a:t>á</a:t>
            </a:r>
            <a:r>
              <a:rPr lang="es-CR" sz="900" dirty="0">
                <a:latin typeface="+mj-lt"/>
                <a:ea typeface="Times New Roman"/>
                <a:cs typeface="Arial" pitchFamily="34" charset="0"/>
              </a:rPr>
              <a:t> y el ni</a:t>
            </a:r>
            <a:r>
              <a:rPr lang="es-CR" sz="900" dirty="0">
                <a:latin typeface="+mj-lt"/>
                <a:cs typeface="Arial" pitchFamily="34" charset="0"/>
              </a:rPr>
              <a:t>ñ</a:t>
            </a:r>
            <a:r>
              <a:rPr lang="es-CR" sz="900" dirty="0">
                <a:latin typeface="+mj-lt"/>
                <a:ea typeface="Times New Roman"/>
                <a:cs typeface="Arial" pitchFamily="34" charset="0"/>
              </a:rPr>
              <a:t>o, los padres/encargados, y la Directora del Programa lo firmar</a:t>
            </a:r>
            <a:r>
              <a:rPr lang="es-CR" sz="900" dirty="0">
                <a:latin typeface="+mj-lt"/>
                <a:cs typeface="Arial" pitchFamily="34" charset="0"/>
              </a:rPr>
              <a:t>á</a:t>
            </a:r>
            <a:r>
              <a:rPr lang="es-CR" sz="900" dirty="0">
                <a:latin typeface="+mj-lt"/>
                <a:ea typeface="Times New Roman"/>
                <a:cs typeface="Arial" pitchFamily="34" charset="0"/>
              </a:rPr>
              <a:t>n.</a:t>
            </a:r>
          </a:p>
          <a:p>
            <a:pPr marL="225425" lvl="0" indent="-166688">
              <a:spcAft>
                <a:spcPts val="600"/>
              </a:spcAft>
              <a:buFont typeface="+mj-lt"/>
              <a:buAutoNum type="arabicPeriod"/>
              <a:tabLst>
                <a:tab pos="225425" algn="l"/>
              </a:tabLst>
            </a:pPr>
            <a:r>
              <a:rPr lang="es-CR" sz="900" dirty="0">
                <a:latin typeface="+mj-lt"/>
                <a:ea typeface="Times New Roman"/>
                <a:cs typeface="Arial" pitchFamily="34" charset="0"/>
              </a:rPr>
              <a:t>Si el comportamiento del ni</a:t>
            </a:r>
            <a:r>
              <a:rPr lang="es-CR" sz="900" dirty="0">
                <a:latin typeface="+mj-lt"/>
                <a:cs typeface="Arial" pitchFamily="34" charset="0"/>
              </a:rPr>
              <a:t>ñ</a:t>
            </a:r>
            <a:r>
              <a:rPr lang="es-CR" sz="900" dirty="0">
                <a:latin typeface="+mj-lt"/>
                <a:ea typeface="Times New Roman"/>
                <a:cs typeface="Arial" pitchFamily="34" charset="0"/>
              </a:rPr>
              <a:t>o sigue siendo disruptivo y/o peligroso, el ni</a:t>
            </a:r>
            <a:r>
              <a:rPr lang="es-CR" sz="900" dirty="0">
                <a:latin typeface="+mj-lt"/>
                <a:cs typeface="Arial" pitchFamily="34" charset="0"/>
              </a:rPr>
              <a:t>ñ</a:t>
            </a:r>
            <a:r>
              <a:rPr lang="es-CR" sz="900" dirty="0">
                <a:latin typeface="+mj-lt"/>
                <a:ea typeface="Times New Roman"/>
                <a:cs typeface="Arial" pitchFamily="34" charset="0"/>
              </a:rPr>
              <a:t>o ser</a:t>
            </a:r>
            <a:r>
              <a:rPr lang="es-CR" sz="900" dirty="0">
                <a:latin typeface="+mj-lt"/>
                <a:cs typeface="Arial" pitchFamily="34" charset="0"/>
              </a:rPr>
              <a:t>á</a:t>
            </a:r>
            <a:r>
              <a:rPr lang="es-CR" sz="900" dirty="0">
                <a:latin typeface="+mj-lt"/>
                <a:ea typeface="Times New Roman"/>
                <a:cs typeface="Arial" pitchFamily="34" charset="0"/>
              </a:rPr>
              <a:t> suspendido o expulsado del campamento.</a:t>
            </a:r>
          </a:p>
          <a:p>
            <a:pPr marL="225425" lvl="0" indent="-166688">
              <a:buFont typeface="+mj-lt"/>
              <a:buAutoNum type="arabicPeriod"/>
              <a:tabLst>
                <a:tab pos="225425" algn="l"/>
              </a:tabLst>
            </a:pPr>
            <a:r>
              <a:rPr lang="es-CR" sz="900" dirty="0">
                <a:latin typeface="+mj-lt"/>
                <a:ea typeface="Times New Roman"/>
                <a:cs typeface="Arial" pitchFamily="34" charset="0"/>
              </a:rPr>
              <a:t>Si el/los padre(s)/encargado(s) no asisten a la/las conferencia(s) y cooperan, el niño será suspendido o expulsado del campamento. </a:t>
            </a:r>
            <a:endParaRPr lang="es-CR" sz="900" dirty="0">
              <a:latin typeface="+mj-lt"/>
              <a:ea typeface="Times New Roman"/>
              <a:cs typeface="Times New Roman"/>
            </a:endParaRPr>
          </a:p>
          <a:p>
            <a:endParaRPr lang="es-CR" sz="700" b="1" dirty="0">
              <a:solidFill>
                <a:srgbClr val="0070C0"/>
              </a:solidFill>
              <a:latin typeface="+mj-lt"/>
              <a:ea typeface="Times New Roman"/>
              <a:cs typeface="Times New Roman"/>
            </a:endParaRPr>
          </a:p>
          <a:p>
            <a:r>
              <a:rPr lang="es-CR" sz="1050" b="1" dirty="0">
                <a:solidFill>
                  <a:srgbClr val="4068AF"/>
                </a:solidFill>
                <a:latin typeface="+mj-lt"/>
                <a:ea typeface="Times New Roman"/>
                <a:cs typeface="Times New Roman"/>
              </a:rPr>
              <a:t>Los comportamientos que pueden resultar en una expulsión inmediata incluyen, pero no est</a:t>
            </a:r>
            <a:r>
              <a:rPr lang="es-CR" sz="1050" b="1" dirty="0">
                <a:solidFill>
                  <a:srgbClr val="4068AF"/>
                </a:solidFill>
                <a:latin typeface="+mj-lt"/>
                <a:cs typeface="Arial" pitchFamily="34" charset="0"/>
              </a:rPr>
              <a:t>á</a:t>
            </a:r>
            <a:r>
              <a:rPr lang="es-CR" sz="1050" b="1" dirty="0">
                <a:solidFill>
                  <a:srgbClr val="4068AF"/>
                </a:solidFill>
                <a:latin typeface="+mj-lt"/>
                <a:ea typeface="Times New Roman"/>
                <a:cs typeface="Times New Roman"/>
              </a:rPr>
              <a:t>n limitados, a: </a:t>
            </a:r>
          </a:p>
          <a:p>
            <a:endParaRPr lang="es-CR" sz="600" dirty="0">
              <a:latin typeface="+mj-lt"/>
              <a:ea typeface="Times New Roman"/>
              <a:cs typeface="Times New Roman"/>
            </a:endParaRPr>
          </a:p>
          <a:p>
            <a:pPr marL="225425" lvl="0" indent="-166688">
              <a:spcAft>
                <a:spcPts val="600"/>
              </a:spcAft>
              <a:buFont typeface="+mj-lt"/>
              <a:buAutoNum type="arabicPeriod"/>
              <a:tabLst>
                <a:tab pos="225425" algn="l"/>
              </a:tabLst>
            </a:pPr>
            <a:r>
              <a:rPr lang="es-CR" sz="900" dirty="0">
                <a:latin typeface="+mj-lt"/>
                <a:ea typeface="Times New Roman"/>
                <a:cs typeface="Arial" pitchFamily="34" charset="0"/>
              </a:rPr>
              <a:t>Cualquier acci</a:t>
            </a:r>
            <a:r>
              <a:rPr lang="es-CR" sz="900" dirty="0">
                <a:latin typeface="+mj-lt"/>
                <a:cs typeface="Arial" pitchFamily="34" charset="0"/>
              </a:rPr>
              <a:t>ó</a:t>
            </a:r>
            <a:r>
              <a:rPr lang="es-CR" sz="900" dirty="0">
                <a:latin typeface="+mj-lt"/>
                <a:ea typeface="Times New Roman"/>
                <a:cs typeface="Arial" pitchFamily="34" charset="0"/>
              </a:rPr>
              <a:t>n que amenace o pudiera ser una amenaza directa a la seguridad f</a:t>
            </a:r>
            <a:r>
              <a:rPr lang="es-CR" sz="900" dirty="0">
                <a:latin typeface="+mj-lt"/>
                <a:cs typeface="Arial" pitchFamily="34" charset="0"/>
              </a:rPr>
              <a:t>í</a:t>
            </a:r>
            <a:r>
              <a:rPr lang="es-CR" sz="900" dirty="0">
                <a:latin typeface="+mj-lt"/>
                <a:ea typeface="Times New Roman"/>
                <a:cs typeface="Arial" pitchFamily="34" charset="0"/>
              </a:rPr>
              <a:t>sica/emocional del ni</a:t>
            </a:r>
            <a:r>
              <a:rPr lang="es-CR" sz="900" dirty="0">
                <a:latin typeface="+mj-lt"/>
                <a:cs typeface="Arial" pitchFamily="34" charset="0"/>
              </a:rPr>
              <a:t>ñ</a:t>
            </a:r>
            <a:r>
              <a:rPr lang="es-CR" sz="900" dirty="0">
                <a:latin typeface="+mj-lt"/>
                <a:ea typeface="Times New Roman"/>
                <a:cs typeface="Arial" pitchFamily="34" charset="0"/>
              </a:rPr>
              <a:t>o, otros ni</a:t>
            </a:r>
            <a:r>
              <a:rPr lang="es-CR" sz="900" dirty="0">
                <a:latin typeface="+mj-lt"/>
                <a:cs typeface="Arial" pitchFamily="34" charset="0"/>
              </a:rPr>
              <a:t>ñ</a:t>
            </a:r>
            <a:r>
              <a:rPr lang="es-CR" sz="900" dirty="0">
                <a:latin typeface="+mj-lt"/>
                <a:ea typeface="Times New Roman"/>
                <a:cs typeface="Arial" pitchFamily="34" charset="0"/>
              </a:rPr>
              <a:t>os, o los empleados (esto incluye: pelearse, poseer un arma de cualquier tipo, morder, patear, y/o involucrarse en cualquier tipo de confrontaci</a:t>
            </a:r>
            <a:r>
              <a:rPr lang="es-CR" sz="900" dirty="0">
                <a:latin typeface="+mj-lt"/>
                <a:cs typeface="Arial" pitchFamily="34" charset="0"/>
              </a:rPr>
              <a:t>ó</a:t>
            </a:r>
            <a:r>
              <a:rPr lang="es-CR" sz="900" dirty="0">
                <a:latin typeface="+mj-lt"/>
                <a:ea typeface="Times New Roman"/>
                <a:cs typeface="Arial" pitchFamily="34" charset="0"/>
              </a:rPr>
              <a:t>n f</a:t>
            </a:r>
            <a:r>
              <a:rPr lang="es-CR" sz="900" dirty="0">
                <a:latin typeface="+mj-lt"/>
                <a:cs typeface="Arial" pitchFamily="34" charset="0"/>
              </a:rPr>
              <a:t>í</a:t>
            </a:r>
            <a:r>
              <a:rPr lang="es-CR" sz="900" dirty="0">
                <a:latin typeface="+mj-lt"/>
                <a:ea typeface="Times New Roman"/>
                <a:cs typeface="Arial" pitchFamily="34" charset="0"/>
              </a:rPr>
              <a:t>sica). </a:t>
            </a:r>
          </a:p>
          <a:p>
            <a:pPr marL="225425" lvl="0" indent="-166688">
              <a:spcAft>
                <a:spcPts val="600"/>
              </a:spcAft>
              <a:buFont typeface="+mj-lt"/>
              <a:buAutoNum type="arabicPeriod"/>
              <a:tabLst>
                <a:tab pos="225425" algn="l"/>
              </a:tabLst>
            </a:pPr>
            <a:r>
              <a:rPr lang="es-CR" sz="900" dirty="0">
                <a:latin typeface="+mj-lt"/>
                <a:ea typeface="Times New Roman"/>
                <a:cs typeface="Arial" pitchFamily="34" charset="0"/>
              </a:rPr>
              <a:t>El vandalismo o la destrucci</a:t>
            </a:r>
            <a:r>
              <a:rPr lang="es-CR" sz="900" dirty="0">
                <a:latin typeface="+mj-lt"/>
                <a:cs typeface="Arial" pitchFamily="34" charset="0"/>
              </a:rPr>
              <a:t>ó</a:t>
            </a:r>
            <a:r>
              <a:rPr lang="es-CR" sz="900" dirty="0">
                <a:latin typeface="+mj-lt"/>
                <a:ea typeface="Times New Roman"/>
                <a:cs typeface="Arial" pitchFamily="34" charset="0"/>
              </a:rPr>
              <a:t>n de cualquier propiedad del Centro Poe o de otras personas.</a:t>
            </a:r>
          </a:p>
          <a:p>
            <a:pPr marL="225425" lvl="0" indent="-166688">
              <a:spcAft>
                <a:spcPts val="600"/>
              </a:spcAft>
              <a:buFont typeface="+mj-lt"/>
              <a:buAutoNum type="arabicPeriod"/>
              <a:tabLst>
                <a:tab pos="225425" algn="l"/>
              </a:tabLst>
            </a:pPr>
            <a:r>
              <a:rPr lang="es-CR" sz="900" dirty="0">
                <a:latin typeface="+mj-lt"/>
                <a:ea typeface="Times New Roman"/>
                <a:cs typeface="Arial" pitchFamily="34" charset="0"/>
              </a:rPr>
              <a:t>La mala conducta sexual.</a:t>
            </a:r>
          </a:p>
          <a:p>
            <a:pPr marL="225425" lvl="0" indent="-166688">
              <a:spcAft>
                <a:spcPts val="600"/>
              </a:spcAft>
              <a:buFont typeface="+mj-lt"/>
              <a:buAutoNum type="arabicPeriod"/>
              <a:tabLst>
                <a:tab pos="225425" algn="l"/>
              </a:tabLst>
            </a:pPr>
            <a:r>
              <a:rPr lang="es-CR" sz="900" dirty="0">
                <a:latin typeface="+mj-lt"/>
                <a:ea typeface="Times New Roman"/>
                <a:cs typeface="Arial" pitchFamily="34" charset="0"/>
              </a:rPr>
              <a:t>La posesi</a:t>
            </a:r>
            <a:r>
              <a:rPr lang="es-CR" sz="900" dirty="0">
                <a:latin typeface="+mj-lt"/>
                <a:cs typeface="Arial" pitchFamily="34" charset="0"/>
              </a:rPr>
              <a:t>ó</a:t>
            </a:r>
            <a:r>
              <a:rPr lang="es-CR" sz="900" dirty="0">
                <a:latin typeface="+mj-lt"/>
                <a:ea typeface="Times New Roman"/>
                <a:cs typeface="Arial" pitchFamily="34" charset="0"/>
              </a:rPr>
              <a:t>n o el uso de alcohol o de sustancias controladas, si se usan sin receta médica. </a:t>
            </a:r>
          </a:p>
          <a:p>
            <a:pPr marL="225425" lvl="0" indent="-166688">
              <a:spcAft>
                <a:spcPts val="600"/>
              </a:spcAft>
              <a:buFont typeface="+mj-lt"/>
              <a:buAutoNum type="arabicPeriod"/>
              <a:tabLst>
                <a:tab pos="225425" algn="l"/>
              </a:tabLst>
            </a:pPr>
            <a:r>
              <a:rPr lang="es-CR" sz="900" dirty="0">
                <a:latin typeface="+mj-lt"/>
                <a:ea typeface="Times New Roman"/>
                <a:cs typeface="Arial" pitchFamily="34" charset="0"/>
              </a:rPr>
              <a:t>Escaparse/salirse del campamento de H</a:t>
            </a:r>
            <a:r>
              <a:rPr lang="es-CR" sz="900" dirty="0">
                <a:latin typeface="+mj-lt"/>
                <a:cs typeface="Arial" pitchFamily="34" charset="0"/>
              </a:rPr>
              <a:t>á</a:t>
            </a:r>
            <a:r>
              <a:rPr lang="es-CR" sz="900" dirty="0">
                <a:latin typeface="+mj-lt"/>
                <a:ea typeface="Times New Roman"/>
                <a:cs typeface="Arial" pitchFamily="34" charset="0"/>
              </a:rPr>
              <a:t>bitos Saludables.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870656"/>
            <a:ext cx="7772400" cy="381000"/>
          </a:xfrm>
          <a:prstGeom prst="rect">
            <a:avLst/>
          </a:prstGeom>
          <a:solidFill>
            <a:srgbClr val="77B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n 6"/>
          <p:cNvSpPr/>
          <p:nvPr/>
        </p:nvSpPr>
        <p:spPr>
          <a:xfrm>
            <a:off x="6019800" y="261056"/>
            <a:ext cx="1567744" cy="1567744"/>
          </a:xfrm>
          <a:prstGeom prst="sun">
            <a:avLst>
              <a:gd name="adj" fmla="val 18054"/>
            </a:avLst>
          </a:prstGeom>
          <a:solidFill>
            <a:srgbClr val="FFCC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Poe Center-Full Color"/>
          <p:cNvPicPr>
            <a:picLocks noChangeAspect="1" noChangeArrowheads="1"/>
          </p:cNvPicPr>
          <p:nvPr/>
        </p:nvPicPr>
        <p:blipFill>
          <a:blip r:embed="rId2" cstate="print"/>
          <a:srcRect/>
          <a:stretch>
            <a:fillRect/>
          </a:stretch>
        </p:blipFill>
        <p:spPr bwMode="auto">
          <a:xfrm>
            <a:off x="76200" y="100246"/>
            <a:ext cx="2496840" cy="737954"/>
          </a:xfrm>
          <a:prstGeom prst="rect">
            <a:avLst/>
          </a:prstGeom>
          <a:noFill/>
          <a:ln w="9525">
            <a:noFill/>
            <a:miter lim="800000"/>
            <a:headEnd/>
            <a:tailEnd/>
          </a:ln>
        </p:spPr>
      </p:pic>
      <p:sp>
        <p:nvSpPr>
          <p:cNvPr id="9" name="TextBox 8"/>
          <p:cNvSpPr txBox="1"/>
          <p:nvPr/>
        </p:nvSpPr>
        <p:spPr>
          <a:xfrm>
            <a:off x="0" y="870656"/>
            <a:ext cx="5562600" cy="400110"/>
          </a:xfrm>
          <a:prstGeom prst="rect">
            <a:avLst/>
          </a:prstGeom>
          <a:noFill/>
        </p:spPr>
        <p:txBody>
          <a:bodyPr wrap="square" rtlCol="0">
            <a:spAutoFit/>
          </a:bodyPr>
          <a:lstStyle/>
          <a:p>
            <a:pPr algn="ctr"/>
            <a:r>
              <a:rPr lang="es-US" sz="2000" dirty="0">
                <a:solidFill>
                  <a:schemeClr val="bg1"/>
                </a:solidFill>
                <a:latin typeface="Tahoma" panose="020B0604030504040204" pitchFamily="34" charset="0"/>
                <a:ea typeface="Tahoma" panose="020B0604030504040204" pitchFamily="34" charset="0"/>
                <a:cs typeface="Tahoma" panose="020B0604030504040204" pitchFamily="34" charset="0"/>
              </a:rPr>
              <a:t>Un Vistazo al Campamento</a:t>
            </a:r>
          </a:p>
        </p:txBody>
      </p:sp>
      <p:sp>
        <p:nvSpPr>
          <p:cNvPr id="8" name="TextBox 7"/>
          <p:cNvSpPr txBox="1"/>
          <p:nvPr/>
        </p:nvSpPr>
        <p:spPr>
          <a:xfrm>
            <a:off x="272344" y="1321640"/>
            <a:ext cx="7315200" cy="1738938"/>
          </a:xfrm>
          <a:prstGeom prst="rect">
            <a:avLst/>
          </a:prstGeom>
          <a:noFill/>
        </p:spPr>
        <p:txBody>
          <a:bodyPr wrap="square" rtlCol="0">
            <a:spAutoFit/>
          </a:bodyPr>
          <a:lstStyle/>
          <a:p>
            <a:r>
              <a:rPr lang="es-US" sz="1100" b="1" dirty="0">
                <a:latin typeface="+mj-lt"/>
                <a:ea typeface="Times New Roman"/>
                <a:cs typeface="Arial" pitchFamily="34" charset="0"/>
              </a:rPr>
              <a:t>Entrada/hora de salida: </a:t>
            </a:r>
            <a:r>
              <a:rPr lang="es-US" sz="1000" dirty="0">
                <a:latin typeface="+mj-lt"/>
                <a:ea typeface="Times New Roman"/>
                <a:cs typeface="Arial" pitchFamily="34" charset="0"/>
              </a:rPr>
              <a:t>8:30 a.m. a 4:00 p.m. </a:t>
            </a:r>
          </a:p>
          <a:p>
            <a:br>
              <a:rPr lang="es-US" sz="1100" b="1" dirty="0">
                <a:latin typeface="+mj-lt"/>
                <a:ea typeface="Times New Roman"/>
                <a:cs typeface="Arial" pitchFamily="34" charset="0"/>
              </a:rPr>
            </a:br>
            <a:r>
              <a:rPr lang="es-US" sz="1100" b="1" dirty="0">
                <a:latin typeface="+mj-lt"/>
                <a:ea typeface="Times New Roman"/>
                <a:cs typeface="Arial" pitchFamily="34" charset="0"/>
              </a:rPr>
              <a:t>Edades:</a:t>
            </a:r>
          </a:p>
          <a:p>
            <a:pPr>
              <a:buFont typeface="Arial" pitchFamily="34" charset="0"/>
              <a:buChar char="•"/>
            </a:pPr>
            <a:r>
              <a:rPr lang="es-US" sz="1000" dirty="0">
                <a:latin typeface="+mj-lt"/>
                <a:ea typeface="Times New Roman"/>
                <a:cs typeface="Arial" pitchFamily="34" charset="0"/>
              </a:rPr>
              <a:t> Primaria baja: Estudiantes que van a iniciar el primer grado hasta segundo grado</a:t>
            </a:r>
          </a:p>
          <a:p>
            <a:pPr>
              <a:buFont typeface="Arial" pitchFamily="34" charset="0"/>
              <a:buChar char="•"/>
            </a:pPr>
            <a:r>
              <a:rPr lang="es-US" sz="1000" dirty="0">
                <a:latin typeface="+mj-lt"/>
                <a:ea typeface="Times New Roman"/>
                <a:cs typeface="Arial" pitchFamily="34" charset="0"/>
              </a:rPr>
              <a:t> Primaria media: Estudiantes que van a iniciar el segundo grado hasta tercer grado </a:t>
            </a:r>
          </a:p>
          <a:p>
            <a:pPr>
              <a:buFont typeface="Arial" pitchFamily="34" charset="0"/>
              <a:buChar char="•"/>
            </a:pPr>
            <a:r>
              <a:rPr lang="es-US" sz="1000" dirty="0">
                <a:latin typeface="+mj-lt"/>
                <a:ea typeface="Times New Roman"/>
                <a:cs typeface="Arial" pitchFamily="34" charset="0"/>
              </a:rPr>
              <a:t>Primaria alta: Estudiantes que va a iniciar el cuarto grado hasta el quinto grado</a:t>
            </a:r>
          </a:p>
          <a:p>
            <a:pPr algn="ctr"/>
            <a:br>
              <a:rPr lang="es-US" sz="1200" b="1" dirty="0">
                <a:latin typeface="+mj-lt"/>
                <a:ea typeface="Times New Roman"/>
                <a:cs typeface="Arial" pitchFamily="34" charset="0"/>
              </a:rPr>
            </a:br>
            <a:r>
              <a:rPr lang="es-US" sz="1200" b="1" dirty="0">
                <a:latin typeface="+mj-lt"/>
                <a:ea typeface="Times New Roman"/>
                <a:cs typeface="Arial" pitchFamily="34" charset="0"/>
              </a:rPr>
              <a:t>Un D</a:t>
            </a:r>
            <a:r>
              <a:rPr lang="es-US" sz="1200" b="1" dirty="0">
                <a:latin typeface="+mj-lt"/>
                <a:cs typeface="Arial" pitchFamily="34" charset="0"/>
              </a:rPr>
              <a:t>í</a:t>
            </a:r>
            <a:r>
              <a:rPr lang="es-US" sz="1200" b="1" dirty="0">
                <a:latin typeface="+mj-lt"/>
                <a:ea typeface="Times New Roman"/>
                <a:cs typeface="Arial" pitchFamily="34" charset="0"/>
              </a:rPr>
              <a:t>a T</a:t>
            </a:r>
            <a:r>
              <a:rPr lang="es-US" sz="1200" b="1" dirty="0">
                <a:latin typeface="+mj-lt"/>
                <a:cs typeface="Arial" pitchFamily="34" charset="0"/>
              </a:rPr>
              <a:t>í</a:t>
            </a:r>
            <a:r>
              <a:rPr lang="es-US" sz="1200" b="1" dirty="0">
                <a:latin typeface="+mj-lt"/>
                <a:ea typeface="Times New Roman"/>
                <a:cs typeface="Arial" pitchFamily="34" charset="0"/>
              </a:rPr>
              <a:t>pico en el Campamento de H</a:t>
            </a:r>
            <a:r>
              <a:rPr lang="es-US" sz="1200" b="1" dirty="0">
                <a:latin typeface="+mj-lt"/>
                <a:cs typeface="Arial" pitchFamily="34" charset="0"/>
              </a:rPr>
              <a:t>á</a:t>
            </a:r>
            <a:r>
              <a:rPr lang="es-US" sz="1200" b="1" dirty="0">
                <a:latin typeface="+mj-lt"/>
                <a:ea typeface="Times New Roman"/>
                <a:cs typeface="Arial" pitchFamily="34" charset="0"/>
              </a:rPr>
              <a:t>bitos Saludables</a:t>
            </a:r>
            <a:r>
              <a:rPr lang="es-US" sz="1000" dirty="0">
                <a:latin typeface="+mj-lt"/>
                <a:ea typeface="Times New Roman"/>
                <a:cs typeface="Arial" pitchFamily="34" charset="0"/>
              </a:rPr>
              <a:t> </a:t>
            </a:r>
          </a:p>
          <a:p>
            <a:r>
              <a:rPr lang="es-US" sz="1000" i="1" dirty="0">
                <a:latin typeface="+mj-lt"/>
                <a:ea typeface="Times New Roman"/>
                <a:cs typeface="Arial" pitchFamily="34" charset="0"/>
              </a:rPr>
              <a:t>(A continuaci</a:t>
            </a:r>
            <a:r>
              <a:rPr lang="es-US" sz="1000" i="1" dirty="0">
                <a:latin typeface="+mj-lt"/>
                <a:cs typeface="Arial" pitchFamily="34" charset="0"/>
              </a:rPr>
              <a:t>ó</a:t>
            </a:r>
            <a:r>
              <a:rPr lang="es-US" sz="1000" i="1" dirty="0">
                <a:latin typeface="+mj-lt"/>
                <a:ea typeface="Times New Roman"/>
                <a:cs typeface="Arial" pitchFamily="34" charset="0"/>
              </a:rPr>
              <a:t>n se describen los horarios generales. Los horarios espec</a:t>
            </a:r>
            <a:r>
              <a:rPr lang="es-US" sz="1000" i="1" dirty="0">
                <a:latin typeface="+mj-lt"/>
                <a:cs typeface="Arial" pitchFamily="34" charset="0"/>
              </a:rPr>
              <a:t>í</a:t>
            </a:r>
            <a:r>
              <a:rPr lang="es-US" sz="1000" i="1" dirty="0">
                <a:latin typeface="+mj-lt"/>
                <a:ea typeface="Times New Roman"/>
                <a:cs typeface="Arial" pitchFamily="34" charset="0"/>
              </a:rPr>
              <a:t>ficos con los temas de la educaci</a:t>
            </a:r>
            <a:r>
              <a:rPr lang="es-US" sz="1000" i="1" dirty="0">
                <a:latin typeface="+mj-lt"/>
                <a:cs typeface="Arial" pitchFamily="34" charset="0"/>
              </a:rPr>
              <a:t>ó</a:t>
            </a:r>
            <a:r>
              <a:rPr lang="es-US" sz="1000" i="1" dirty="0">
                <a:latin typeface="+mj-lt"/>
                <a:ea typeface="Times New Roman"/>
                <a:cs typeface="Arial" pitchFamily="34" charset="0"/>
              </a:rPr>
              <a:t>n de salud serán proporcionados a petición el primer d</a:t>
            </a:r>
            <a:r>
              <a:rPr lang="es-US" sz="1000" i="1" dirty="0">
                <a:latin typeface="+mj-lt"/>
                <a:cs typeface="Arial" pitchFamily="34" charset="0"/>
              </a:rPr>
              <a:t>í</a:t>
            </a:r>
            <a:r>
              <a:rPr lang="es-US" sz="1000" i="1" dirty="0">
                <a:latin typeface="+mj-lt"/>
                <a:ea typeface="Times New Roman"/>
                <a:cs typeface="Arial" pitchFamily="34" charset="0"/>
              </a:rPr>
              <a:t>a del campamento.)</a:t>
            </a:r>
            <a:endParaRPr lang="es-US" sz="1000" dirty="0">
              <a:latin typeface="+mj-lt"/>
              <a:ea typeface="Times New Roman"/>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852448341"/>
              </p:ext>
            </p:extLst>
          </p:nvPr>
        </p:nvGraphicFramePr>
        <p:xfrm>
          <a:off x="228600" y="3047999"/>
          <a:ext cx="7315200" cy="4692589"/>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161351">
                <a:tc>
                  <a:txBody>
                    <a:bodyPr/>
                    <a:lstStyle/>
                    <a:p>
                      <a:pPr algn="ctr"/>
                      <a:r>
                        <a:rPr lang="es-US" sz="1400" u="sng" noProof="0" dirty="0">
                          <a:solidFill>
                            <a:srgbClr val="77BC1F"/>
                          </a:solidFill>
                          <a:latin typeface="+mj-lt"/>
                        </a:rPr>
                        <a:t>Horario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US" sz="1400" u="sng" baseline="0" noProof="0" dirty="0">
                          <a:solidFill>
                            <a:srgbClr val="77BC1F"/>
                          </a:solidFill>
                          <a:latin typeface="+mj-lt"/>
                        </a:rPr>
                        <a:t>Actividad</a:t>
                      </a:r>
                      <a:endParaRPr lang="es-US" sz="1400" u="sng" noProof="0" dirty="0">
                        <a:solidFill>
                          <a:srgbClr val="77BC1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US" sz="1400" u="sng" noProof="0" dirty="0">
                          <a:solidFill>
                            <a:srgbClr val="77BC1F"/>
                          </a:solidFill>
                          <a:latin typeface="+mj-lt"/>
                        </a:rPr>
                        <a:t>Lugar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5849">
                <a:tc>
                  <a:txBody>
                    <a:bodyPr/>
                    <a:lstStyle/>
                    <a:p>
                      <a:pPr marL="0" marR="0" algn="l">
                        <a:spcBef>
                          <a:spcPts val="0"/>
                        </a:spcBef>
                        <a:spcAft>
                          <a:spcPts val="0"/>
                        </a:spcAft>
                      </a:pPr>
                      <a:r>
                        <a:rPr lang="es-US" sz="1050" noProof="0" dirty="0">
                          <a:latin typeface="+mj-lt"/>
                          <a:ea typeface="Times New Roman"/>
                          <a:cs typeface="Arial" pitchFamily="34" charset="0"/>
                        </a:rPr>
                        <a:t>8:30 – 9:00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s-US" sz="1050" noProof="0" dirty="0">
                          <a:latin typeface="+mj-lt"/>
                          <a:ea typeface="Times New Roman"/>
                          <a:cs typeface="Arial" pitchFamily="34" charset="0"/>
                        </a:rPr>
                        <a:t>Desayuno: Llegada</a:t>
                      </a:r>
                      <a:r>
                        <a:rPr lang="es-US" sz="1050" baseline="0" noProof="0" dirty="0">
                          <a:latin typeface="+mj-lt"/>
                          <a:ea typeface="Times New Roman"/>
                          <a:cs typeface="Arial" pitchFamily="34" charset="0"/>
                        </a:rPr>
                        <a:t> y </a:t>
                      </a:r>
                      <a:r>
                        <a:rPr lang="es-US" sz="1050" noProof="0" dirty="0">
                          <a:latin typeface="+mj-lt"/>
                          <a:ea typeface="Times New Roman"/>
                          <a:cs typeface="Arial" pitchFamily="34" charset="0"/>
                        </a:rPr>
                        <a:t>Orientaci</a:t>
                      </a:r>
                      <a:r>
                        <a:rPr lang="es-US" sz="1050" noProof="0" dirty="0">
                          <a:latin typeface="+mj-lt"/>
                          <a:cs typeface="Arial" pitchFamily="34" charset="0"/>
                        </a:rPr>
                        <a:t>ó</a:t>
                      </a:r>
                      <a:r>
                        <a:rPr lang="es-US" sz="1050" noProof="0" dirty="0">
                          <a:latin typeface="+mj-lt"/>
                          <a:ea typeface="Times New Roman"/>
                          <a:cs typeface="Arial" pitchFamily="34" charset="0"/>
                        </a:rPr>
                        <a:t>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s-US" sz="1050" noProof="0" dirty="0">
                          <a:latin typeface="+mj-lt"/>
                          <a:ea typeface="Times New Roman"/>
                          <a:cs typeface="Arial" pitchFamily="34" charset="0"/>
                        </a:rPr>
                        <a:t>Atrio/Teatro de</a:t>
                      </a:r>
                      <a:r>
                        <a:rPr lang="es-US" sz="1050" baseline="0" noProof="0" dirty="0">
                          <a:latin typeface="+mj-lt"/>
                          <a:ea typeface="Times New Roman"/>
                          <a:cs typeface="Arial" pitchFamily="34" charset="0"/>
                        </a:rPr>
                        <a:t> salud general</a:t>
                      </a:r>
                      <a:endParaRPr lang="es-US" sz="1050" noProof="0" dirty="0">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600">
                <a:tc>
                  <a:txBody>
                    <a:bodyPr/>
                    <a:lstStyle/>
                    <a:p>
                      <a:pPr marL="0" marR="0" algn="l">
                        <a:spcBef>
                          <a:spcPts val="0"/>
                        </a:spcBef>
                        <a:spcAft>
                          <a:spcPts val="0"/>
                        </a:spcAft>
                      </a:pPr>
                      <a:r>
                        <a:rPr lang="es-US" sz="1050" noProof="0" dirty="0">
                          <a:latin typeface="+mj-lt"/>
                          <a:ea typeface="Times New Roman"/>
                          <a:cs typeface="Arial" pitchFamily="34" charset="0"/>
                        </a:rPr>
                        <a:t>9:00 – 9:30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indent="0" algn="l" defTabSz="914400" rtl="0" eaLnBrk="1" fontAlgn="auto" latinLnBrk="0" hangingPunct="1">
                        <a:lnSpc>
                          <a:spcPct val="100000"/>
                        </a:lnSpc>
                        <a:spcBef>
                          <a:spcPts val="0"/>
                        </a:spcBef>
                        <a:spcAft>
                          <a:spcPts val="0"/>
                        </a:spcAft>
                        <a:buClrTx/>
                        <a:buSzTx/>
                        <a:buFontTx/>
                        <a:buNone/>
                        <a:tabLst/>
                        <a:defRPr/>
                      </a:pPr>
                      <a:r>
                        <a:rPr lang="es-US" sz="1050" noProof="0" dirty="0">
                          <a:latin typeface="+mj-lt"/>
                          <a:ea typeface="Times New Roman"/>
                          <a:cs typeface="Arial" pitchFamily="34" charset="0"/>
                        </a:rPr>
                        <a:t>Rotación</a:t>
                      </a:r>
                      <a:r>
                        <a:rPr lang="es-US" sz="1050" baseline="0" noProof="0" dirty="0">
                          <a:latin typeface="+mj-lt"/>
                          <a:ea typeface="Times New Roman"/>
                          <a:cs typeface="Arial" pitchFamily="34" charset="0"/>
                        </a:rPr>
                        <a:t> matutina 1: Programa de educación de salud</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s-US" sz="1050" noProof="0" dirty="0">
                          <a:latin typeface="+mj-lt"/>
                          <a:ea typeface="Times New Roman"/>
                          <a:cs typeface="Arial" pitchFamily="34" charset="0"/>
                        </a:rPr>
                        <a:t>Teatro de salud</a:t>
                      </a:r>
                      <a:r>
                        <a:rPr lang="es-US" sz="1050" baseline="0" noProof="0" dirty="0">
                          <a:latin typeface="+mj-lt"/>
                          <a:ea typeface="Times New Roman"/>
                          <a:cs typeface="Arial" pitchFamily="34" charset="0"/>
                        </a:rPr>
                        <a:t> general</a:t>
                      </a:r>
                      <a:endParaRPr lang="es-US" sz="1050" noProof="0" dirty="0">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2400">
                <a:tc>
                  <a:txBody>
                    <a:bodyPr/>
                    <a:lstStyle/>
                    <a:p>
                      <a:pPr marL="0" marR="0" algn="l">
                        <a:spcBef>
                          <a:spcPts val="0"/>
                        </a:spcBef>
                        <a:spcAft>
                          <a:spcPts val="0"/>
                        </a:spcAft>
                      </a:pPr>
                      <a:r>
                        <a:rPr lang="es-US" sz="1050" noProof="0" dirty="0">
                          <a:latin typeface="+mj-lt"/>
                          <a:ea typeface="Times New Roman"/>
                          <a:cs typeface="Arial" pitchFamily="34" charset="0"/>
                        </a:rPr>
                        <a:t>9:30 – 10:00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s-US" sz="1050" noProof="0" dirty="0">
                          <a:latin typeface="+mj-lt"/>
                          <a:ea typeface="Times New Roman"/>
                          <a:cs typeface="Arial" pitchFamily="34" charset="0"/>
                        </a:rPr>
                        <a:t>Rotación</a:t>
                      </a:r>
                      <a:r>
                        <a:rPr lang="es-US" sz="1050" baseline="0" noProof="0" dirty="0">
                          <a:latin typeface="+mj-lt"/>
                          <a:ea typeface="Times New Roman"/>
                          <a:cs typeface="Arial" pitchFamily="34" charset="0"/>
                        </a:rPr>
                        <a:t> matutina 2: Actividad de artes</a:t>
                      </a:r>
                      <a:endParaRPr lang="es-US" sz="1050" noProof="0" dirty="0">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s-US" sz="1050" noProof="0" dirty="0">
                          <a:latin typeface="+mj-lt"/>
                          <a:ea typeface="Times New Roman"/>
                          <a:cs typeface="Arial" pitchFamily="34" charset="0"/>
                        </a:rPr>
                        <a:t>Teatro</a:t>
                      </a:r>
                      <a:r>
                        <a:rPr lang="es-US" sz="1050" baseline="0" noProof="0" dirty="0">
                          <a:latin typeface="+mj-lt"/>
                          <a:ea typeface="Times New Roman"/>
                          <a:cs typeface="Arial" pitchFamily="34" charset="0"/>
                        </a:rPr>
                        <a:t> de la vida familiar </a:t>
                      </a:r>
                    </a:p>
                    <a:p>
                      <a:pPr marL="0" marR="0" algn="l">
                        <a:spcBef>
                          <a:spcPts val="0"/>
                        </a:spcBef>
                        <a:spcAft>
                          <a:spcPts val="0"/>
                        </a:spcAft>
                      </a:pPr>
                      <a:endParaRPr lang="es-US" sz="1050" baseline="0" noProof="0" dirty="0">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9560">
                <a:tc>
                  <a:txBody>
                    <a:bodyPr/>
                    <a:lstStyle/>
                    <a:p>
                      <a:pPr marL="0" marR="0" algn="l">
                        <a:spcBef>
                          <a:spcPts val="0"/>
                        </a:spcBef>
                        <a:spcAft>
                          <a:spcPts val="0"/>
                        </a:spcAft>
                      </a:pPr>
                      <a:r>
                        <a:rPr lang="es-US" sz="1050" noProof="0" dirty="0">
                          <a:latin typeface="+mj-lt"/>
                          <a:ea typeface="Times New Roman"/>
                          <a:cs typeface="Arial" pitchFamily="34" charset="0"/>
                        </a:rPr>
                        <a:t>10:00 – 10:30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lvl="0" indent="-457200" algn="l">
                        <a:spcBef>
                          <a:spcPts val="0"/>
                        </a:spcBef>
                        <a:spcAft>
                          <a:spcPts val="0"/>
                        </a:spcAft>
                      </a:pPr>
                      <a:r>
                        <a:rPr lang="es-US" sz="1050" noProof="0" dirty="0">
                          <a:latin typeface="+mj-lt"/>
                          <a:ea typeface="Times New Roman"/>
                          <a:cs typeface="Arial" pitchFamily="34" charset="0"/>
                        </a:rPr>
                        <a:t>      </a:t>
                      </a:r>
                      <a:r>
                        <a:rPr lang="es-US" sz="1050" baseline="0" noProof="0" dirty="0">
                          <a:latin typeface="+mj-lt"/>
                          <a:ea typeface="Times New Roman"/>
                          <a:cs typeface="Arial" pitchFamily="34" charset="0"/>
                        </a:rPr>
                        <a:t> </a:t>
                      </a:r>
                      <a:r>
                        <a:rPr lang="es-US" sz="1050" noProof="0" dirty="0">
                          <a:latin typeface="+mj-lt"/>
                          <a:ea typeface="Times New Roman"/>
                          <a:cs typeface="Arial" pitchFamily="34" charset="0"/>
                        </a:rPr>
                        <a:t>Rotación</a:t>
                      </a:r>
                      <a:r>
                        <a:rPr lang="es-US" sz="1050" baseline="0" noProof="0" dirty="0">
                          <a:latin typeface="+mj-lt"/>
                          <a:ea typeface="Times New Roman"/>
                          <a:cs typeface="Arial" pitchFamily="34" charset="0"/>
                        </a:rPr>
                        <a:t> matutina 3: Clase y actividad de jardinería      </a:t>
                      </a:r>
                      <a:endParaRPr lang="es-US" sz="1050" noProof="0" dirty="0">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s-US" sz="1050" noProof="0" dirty="0">
                          <a:latin typeface="+mj-lt"/>
                          <a:ea typeface="Times New Roman"/>
                          <a:cs typeface="Arial" pitchFamily="34" charset="0"/>
                        </a:rPr>
                        <a:t>Parque de recreo*</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4800">
                <a:tc>
                  <a:txBody>
                    <a:bodyPr/>
                    <a:lstStyle/>
                    <a:p>
                      <a:pPr marL="0" marR="0" algn="l">
                        <a:spcBef>
                          <a:spcPts val="0"/>
                        </a:spcBef>
                        <a:spcAft>
                          <a:spcPts val="0"/>
                        </a:spcAft>
                      </a:pPr>
                      <a:r>
                        <a:rPr lang="es-US" sz="1050" noProof="0" dirty="0">
                          <a:latin typeface="+mj-lt"/>
                          <a:ea typeface="Times New Roman"/>
                          <a:cs typeface="Arial" pitchFamily="34" charset="0"/>
                        </a:rPr>
                        <a:t>10:30 – 11:00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s-US" sz="1050" noProof="0" dirty="0">
                          <a:latin typeface="+mj-lt"/>
                          <a:ea typeface="Times New Roman"/>
                          <a:cs typeface="Arial" pitchFamily="34" charset="0"/>
                        </a:rPr>
                        <a:t>Rotación</a:t>
                      </a:r>
                      <a:r>
                        <a:rPr lang="es-US" sz="1050" baseline="0" noProof="0" dirty="0">
                          <a:latin typeface="+mj-lt"/>
                          <a:ea typeface="Times New Roman"/>
                          <a:cs typeface="Arial" pitchFamily="34" charset="0"/>
                        </a:rPr>
                        <a:t> matutina 4: Juegos dirigidos por los consejeros</a:t>
                      </a:r>
                      <a:endParaRPr lang="es-US" sz="1050" noProof="0" dirty="0">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s-US" sz="1050" noProof="0" dirty="0">
                          <a:latin typeface="+mj-lt"/>
                          <a:ea typeface="Times New Roman"/>
                          <a:cs typeface="Arial" pitchFamily="34" charset="0"/>
                        </a:rPr>
                        <a:t>Atrio</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1000">
                <a:tc>
                  <a:txBody>
                    <a:bodyPr/>
                    <a:lstStyle/>
                    <a:p>
                      <a:pPr marL="0" marR="0" algn="l">
                        <a:spcBef>
                          <a:spcPts val="0"/>
                        </a:spcBef>
                        <a:spcAft>
                          <a:spcPts val="0"/>
                        </a:spcAft>
                      </a:pPr>
                      <a:r>
                        <a:rPr lang="es-US" sz="1050" noProof="0" dirty="0">
                          <a:latin typeface="+mj-lt"/>
                          <a:ea typeface="Times New Roman"/>
                          <a:cs typeface="Arial" pitchFamily="34" charset="0"/>
                        </a:rPr>
                        <a:t>11:00 – 11:30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s-US" sz="1050" noProof="0" dirty="0">
                          <a:latin typeface="+mj-lt"/>
                          <a:ea typeface="Times New Roman"/>
                          <a:cs typeface="Arial" pitchFamily="34" charset="0"/>
                        </a:rPr>
                        <a:t>Rotación</a:t>
                      </a:r>
                      <a:r>
                        <a:rPr lang="es-US" sz="1050" baseline="0" noProof="0" dirty="0">
                          <a:latin typeface="+mj-lt"/>
                          <a:ea typeface="Times New Roman"/>
                          <a:cs typeface="Arial" pitchFamily="34" charset="0"/>
                        </a:rPr>
                        <a:t> matutina 5: Clase de nutrición interactiva y merienda </a:t>
                      </a:r>
                      <a:endParaRPr lang="es-US" sz="1050" noProof="0" dirty="0">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s-US" sz="1050" noProof="0" dirty="0">
                          <a:latin typeface="+mj-lt"/>
                          <a:ea typeface="Times New Roman"/>
                          <a:cs typeface="Arial" pitchFamily="34" charset="0"/>
                        </a:rPr>
                        <a:t>Teatro</a:t>
                      </a:r>
                      <a:r>
                        <a:rPr lang="es-US" sz="1050" baseline="0" noProof="0" dirty="0">
                          <a:latin typeface="+mj-lt"/>
                          <a:ea typeface="Times New Roman"/>
                          <a:cs typeface="Arial" pitchFamily="34" charset="0"/>
                        </a:rPr>
                        <a:t> de nutrición </a:t>
                      </a:r>
                      <a:endParaRPr lang="es-US" sz="1050" noProof="0" dirty="0">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600">
                <a:tc>
                  <a:txBody>
                    <a:bodyPr/>
                    <a:lstStyle/>
                    <a:p>
                      <a:pPr marL="0" marR="0" algn="l">
                        <a:spcBef>
                          <a:spcPts val="0"/>
                        </a:spcBef>
                        <a:spcAft>
                          <a:spcPts val="0"/>
                        </a:spcAft>
                      </a:pPr>
                      <a:r>
                        <a:rPr lang="es-US" sz="1050" noProof="0" dirty="0">
                          <a:latin typeface="+mj-lt"/>
                          <a:ea typeface="Times New Roman"/>
                          <a:cs typeface="Arial" pitchFamily="34" charset="0"/>
                        </a:rPr>
                        <a:t>11:30 – 12:00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s-US" sz="1050" noProof="0" dirty="0">
                          <a:latin typeface="+mj-lt"/>
                          <a:ea typeface="Times New Roman"/>
                          <a:cs typeface="Arial" pitchFamily="34" charset="0"/>
                        </a:rPr>
                        <a:t>Rotación</a:t>
                      </a:r>
                      <a:r>
                        <a:rPr lang="es-US" sz="1050" baseline="0" noProof="0" dirty="0">
                          <a:latin typeface="+mj-lt"/>
                          <a:ea typeface="Times New Roman"/>
                          <a:cs typeface="Arial" pitchFamily="34" charset="0"/>
                        </a:rPr>
                        <a:t> matutina 6: Clase de educación física y actividad</a:t>
                      </a:r>
                      <a:endParaRPr lang="es-US" sz="1050" noProof="0" dirty="0">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s-US" sz="1050" noProof="0" dirty="0">
                          <a:latin typeface="+mj-lt"/>
                          <a:ea typeface="Times New Roman"/>
                          <a:cs typeface="Arial" pitchFamily="34" charset="0"/>
                        </a:rPr>
                        <a:t>Atrio</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9647">
                <a:tc>
                  <a:txBody>
                    <a:bodyPr/>
                    <a:lstStyle/>
                    <a:p>
                      <a:pPr marL="0" marR="0" algn="l">
                        <a:spcBef>
                          <a:spcPts val="0"/>
                        </a:spcBef>
                        <a:spcAft>
                          <a:spcPts val="0"/>
                        </a:spcAft>
                      </a:pPr>
                      <a:r>
                        <a:rPr lang="es-US" sz="1050" noProof="0" dirty="0">
                          <a:latin typeface="+mj-lt"/>
                          <a:ea typeface="Times New Roman"/>
                          <a:cs typeface="Arial" pitchFamily="34" charset="0"/>
                        </a:rPr>
                        <a:t>12:00</a:t>
                      </a:r>
                      <a:r>
                        <a:rPr lang="es-US" sz="1050" baseline="0" noProof="0" dirty="0">
                          <a:latin typeface="+mj-lt"/>
                          <a:ea typeface="Times New Roman"/>
                          <a:cs typeface="Arial" pitchFamily="34" charset="0"/>
                        </a:rPr>
                        <a:t> </a:t>
                      </a:r>
                      <a:r>
                        <a:rPr lang="es-US" sz="1050" noProof="0" dirty="0">
                          <a:latin typeface="+mj-lt"/>
                          <a:ea typeface="Times New Roman"/>
                          <a:cs typeface="Arial" pitchFamily="34" charset="0"/>
                        </a:rPr>
                        <a:t> – 1:00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s-US" sz="1050" noProof="0" dirty="0">
                          <a:latin typeface="+mj-lt"/>
                          <a:ea typeface="Times New Roman"/>
                          <a:cs typeface="Arial" pitchFamily="34" charset="0"/>
                        </a:rPr>
                        <a:t>Almuerzo</a:t>
                      </a:r>
                      <a:r>
                        <a:rPr lang="es-US" sz="1050" baseline="0" noProof="0" dirty="0">
                          <a:latin typeface="+mj-lt"/>
                          <a:ea typeface="Times New Roman"/>
                          <a:cs typeface="Arial" pitchFamily="34" charset="0"/>
                        </a:rPr>
                        <a:t> y juego libre</a:t>
                      </a:r>
                      <a:endParaRPr lang="es-US" sz="1050" noProof="0" dirty="0">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1050" noProof="0" dirty="0">
                          <a:latin typeface="+mj-lt"/>
                          <a:ea typeface="Times New Roman"/>
                          <a:cs typeface="Arial" pitchFamily="34" charset="0"/>
                        </a:rPr>
                        <a:t>Atrio/Parque</a:t>
                      </a:r>
                      <a:r>
                        <a:rPr lang="es-US" sz="1050" baseline="0" noProof="0" dirty="0">
                          <a:latin typeface="+mj-lt"/>
                          <a:ea typeface="Times New Roman"/>
                          <a:cs typeface="Arial" pitchFamily="34" charset="0"/>
                        </a:rPr>
                        <a:t> de recreo*</a:t>
                      </a:r>
                      <a:endParaRPr lang="es-US" sz="1050" noProof="0" dirty="0">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89953">
                <a:tc>
                  <a:txBody>
                    <a:bodyPr/>
                    <a:lstStyle/>
                    <a:p>
                      <a:pPr marL="0" marR="0" algn="l">
                        <a:spcBef>
                          <a:spcPts val="0"/>
                        </a:spcBef>
                        <a:spcAft>
                          <a:spcPts val="0"/>
                        </a:spcAft>
                      </a:pPr>
                      <a:r>
                        <a:rPr lang="es-US" sz="1050" noProof="0" dirty="0">
                          <a:latin typeface="+mj-lt"/>
                          <a:ea typeface="Times New Roman"/>
                          <a:cs typeface="Arial" pitchFamily="34" charset="0"/>
                        </a:rPr>
                        <a:t>1:00 –1:30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s-US" sz="1050" baseline="0" noProof="0" dirty="0">
                          <a:latin typeface="+mj-lt"/>
                          <a:ea typeface="Times New Roman"/>
                          <a:cs typeface="Arial" pitchFamily="34" charset="0"/>
                        </a:rPr>
                        <a:t>Rotación vespertina 1: Juego de repaso de la clase matutina</a:t>
                      </a:r>
                      <a:endParaRPr lang="es-US" sz="1050" noProof="0" dirty="0">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s-US" sz="1050" noProof="0" dirty="0">
                          <a:latin typeface="+mj-lt"/>
                          <a:ea typeface="Times New Roman"/>
                          <a:cs typeface="Arial" pitchFamily="34" charset="0"/>
                        </a:rPr>
                        <a:t>Atrio/Teatro</a:t>
                      </a:r>
                      <a:r>
                        <a:rPr lang="es-US" sz="1050" baseline="0" noProof="0" dirty="0">
                          <a:latin typeface="+mj-lt"/>
                          <a:ea typeface="Times New Roman"/>
                          <a:cs typeface="Arial" pitchFamily="34" charset="0"/>
                        </a:rPr>
                        <a:t> de salud general</a:t>
                      </a:r>
                      <a:endParaRPr lang="es-US" sz="1050" noProof="0" dirty="0">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52400">
                <a:tc>
                  <a:txBody>
                    <a:bodyPr/>
                    <a:lstStyle/>
                    <a:p>
                      <a:pPr marL="0" marR="0" algn="l">
                        <a:spcBef>
                          <a:spcPts val="0"/>
                        </a:spcBef>
                        <a:spcAft>
                          <a:spcPts val="0"/>
                        </a:spcAft>
                      </a:pPr>
                      <a:r>
                        <a:rPr lang="es-US" sz="1050" noProof="0" dirty="0">
                          <a:latin typeface="+mj-lt"/>
                          <a:ea typeface="Times New Roman"/>
                          <a:cs typeface="Arial" pitchFamily="34" charset="0"/>
                        </a:rPr>
                        <a:t>1:30 – 2:00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s-US" sz="1050" noProof="0" dirty="0">
                          <a:latin typeface="+mj-lt"/>
                          <a:ea typeface="Times New Roman"/>
                          <a:cs typeface="Arial" pitchFamily="34" charset="0"/>
                        </a:rPr>
                        <a:t>Rotación vespertina 2:</a:t>
                      </a:r>
                      <a:r>
                        <a:rPr lang="es-US" sz="1050" baseline="0" noProof="0" dirty="0">
                          <a:latin typeface="+mj-lt"/>
                          <a:ea typeface="Times New Roman"/>
                          <a:cs typeface="Arial" pitchFamily="34" charset="0"/>
                        </a:rPr>
                        <a:t> Actividad de arte</a:t>
                      </a:r>
                    </a:p>
                    <a:p>
                      <a:pPr marL="274320" marR="0" algn="l">
                        <a:spcBef>
                          <a:spcPts val="0"/>
                        </a:spcBef>
                        <a:spcAft>
                          <a:spcPts val="0"/>
                        </a:spcAft>
                      </a:pPr>
                      <a:endParaRPr lang="es-US" sz="1050" baseline="0" noProof="0" dirty="0">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s-US" sz="1050" noProof="0" dirty="0">
                          <a:latin typeface="+mj-lt"/>
                          <a:ea typeface="Times New Roman"/>
                          <a:cs typeface="Arial" pitchFamily="34" charset="0"/>
                        </a:rPr>
                        <a:t>Teatro de la salud general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9560">
                <a:tc>
                  <a:txBody>
                    <a:bodyPr/>
                    <a:lstStyle/>
                    <a:p>
                      <a:pPr marL="0" marR="0" algn="l">
                        <a:spcBef>
                          <a:spcPts val="0"/>
                        </a:spcBef>
                        <a:spcAft>
                          <a:spcPts val="0"/>
                        </a:spcAft>
                      </a:pPr>
                      <a:r>
                        <a:rPr lang="es-US" sz="1050" noProof="0" dirty="0">
                          <a:latin typeface="+mj-lt"/>
                          <a:ea typeface="Times New Roman"/>
                          <a:cs typeface="Arial" pitchFamily="34" charset="0"/>
                        </a:rPr>
                        <a:t>2:00 – 2:30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s-US" sz="1050" noProof="0" dirty="0">
                          <a:latin typeface="+mj-lt"/>
                          <a:ea typeface="Times New Roman"/>
                          <a:cs typeface="Arial" pitchFamily="34" charset="0"/>
                        </a:rPr>
                        <a:t>Rotación</a:t>
                      </a:r>
                      <a:r>
                        <a:rPr lang="es-US" sz="1050" baseline="0" noProof="0" dirty="0">
                          <a:latin typeface="+mj-lt"/>
                          <a:ea typeface="Times New Roman"/>
                          <a:cs typeface="Arial" pitchFamily="34" charset="0"/>
                        </a:rPr>
                        <a:t> vespertina 3</a:t>
                      </a:r>
                      <a:r>
                        <a:rPr lang="es-US" sz="1050" noProof="0" dirty="0">
                          <a:latin typeface="+mj-lt"/>
                          <a:ea typeface="Times New Roman"/>
                          <a:cs typeface="Arial" pitchFamily="34" charset="0"/>
                        </a:rPr>
                        <a:t>: Juegos callados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s-US" sz="1050" noProof="0" dirty="0">
                          <a:latin typeface="+mj-lt"/>
                          <a:ea typeface="Times New Roman"/>
                          <a:cs typeface="Arial" pitchFamily="34" charset="0"/>
                        </a:rPr>
                        <a:t>Teatro de la salud</a:t>
                      </a:r>
                      <a:r>
                        <a:rPr lang="es-US" sz="1050" baseline="0" noProof="0" dirty="0">
                          <a:latin typeface="+mj-lt"/>
                          <a:ea typeface="Times New Roman"/>
                          <a:cs typeface="Arial" pitchFamily="34" charset="0"/>
                        </a:rPr>
                        <a:t> bucal</a:t>
                      </a:r>
                      <a:endParaRPr lang="es-US" sz="1050" noProof="0" dirty="0">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8600">
                <a:tc>
                  <a:txBody>
                    <a:bodyPr/>
                    <a:lstStyle/>
                    <a:p>
                      <a:pPr marL="0" marR="0" algn="l">
                        <a:spcBef>
                          <a:spcPts val="0"/>
                        </a:spcBef>
                        <a:spcAft>
                          <a:spcPts val="0"/>
                        </a:spcAft>
                      </a:pPr>
                      <a:r>
                        <a:rPr lang="es-US" sz="1050" noProof="0" dirty="0">
                          <a:latin typeface="+mj-lt"/>
                          <a:ea typeface="Times New Roman"/>
                          <a:cs typeface="Arial" pitchFamily="34" charset="0"/>
                        </a:rPr>
                        <a:t>2:30 – 3:00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s-US" sz="1050" baseline="0" noProof="0" dirty="0">
                          <a:latin typeface="+mj-lt"/>
                          <a:ea typeface="Times New Roman"/>
                          <a:cs typeface="Arial" pitchFamily="34" charset="0"/>
                        </a:rPr>
                        <a:t>Rotación vespertina 4: Actividad física </a:t>
                      </a:r>
                      <a:endParaRPr lang="es-US" sz="1100" b="0" baseline="0" noProof="0" dirty="0">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s-US" sz="1050" noProof="0" dirty="0">
                          <a:latin typeface="+mj-lt"/>
                          <a:ea typeface="Times New Roman"/>
                          <a:cs typeface="Arial" pitchFamily="34" charset="0"/>
                        </a:rPr>
                        <a:t>Atrio/Parque</a:t>
                      </a:r>
                      <a:r>
                        <a:rPr lang="es-US" sz="1050" baseline="0" noProof="0" dirty="0">
                          <a:latin typeface="+mj-lt"/>
                          <a:ea typeface="Times New Roman"/>
                          <a:cs typeface="Arial" pitchFamily="34" charset="0"/>
                        </a:rPr>
                        <a:t> de recreo*</a:t>
                      </a:r>
                    </a:p>
                    <a:p>
                      <a:pPr marL="0" marR="0" algn="l">
                        <a:spcBef>
                          <a:spcPts val="0"/>
                        </a:spcBef>
                        <a:spcAft>
                          <a:spcPts val="0"/>
                        </a:spcAft>
                      </a:pPr>
                      <a:endParaRPr lang="es-US" sz="1050" noProof="0" dirty="0">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40030">
                <a:tc>
                  <a:txBody>
                    <a:bodyPr/>
                    <a:lstStyle/>
                    <a:p>
                      <a:pPr marL="0" marR="0" algn="l">
                        <a:spcBef>
                          <a:spcPts val="0"/>
                        </a:spcBef>
                        <a:spcAft>
                          <a:spcPts val="0"/>
                        </a:spcAft>
                      </a:pPr>
                      <a:r>
                        <a:rPr lang="es-US" sz="1050" noProof="0" dirty="0">
                          <a:latin typeface="+mj-lt"/>
                          <a:ea typeface="Times New Roman"/>
                          <a:cs typeface="Arial" pitchFamily="34" charset="0"/>
                        </a:rPr>
                        <a:t>3:00</a:t>
                      </a:r>
                      <a:r>
                        <a:rPr lang="es-US" sz="1050" baseline="0" noProof="0" dirty="0">
                          <a:latin typeface="+mj-lt"/>
                          <a:ea typeface="Times New Roman"/>
                          <a:cs typeface="Arial" pitchFamily="34" charset="0"/>
                        </a:rPr>
                        <a:t> – 4:00</a:t>
                      </a:r>
                    </a:p>
                    <a:p>
                      <a:pPr marL="0" marR="0" algn="l">
                        <a:spcBef>
                          <a:spcPts val="0"/>
                        </a:spcBef>
                        <a:spcAft>
                          <a:spcPts val="0"/>
                        </a:spcAft>
                      </a:pPr>
                      <a:endParaRPr lang="es-US" sz="1050" baseline="0" noProof="0" dirty="0">
                        <a:latin typeface="+mj-lt"/>
                        <a:ea typeface="Times New Roman"/>
                        <a:cs typeface="Arial" pitchFamily="34" charset="0"/>
                      </a:endParaRPr>
                    </a:p>
                    <a:p>
                      <a:pPr marL="0" marR="0" algn="l">
                        <a:spcBef>
                          <a:spcPts val="0"/>
                        </a:spcBef>
                        <a:spcAft>
                          <a:spcPts val="0"/>
                        </a:spcAft>
                      </a:pPr>
                      <a:r>
                        <a:rPr lang="es-US" sz="1050" baseline="0" noProof="0" dirty="0">
                          <a:latin typeface="+mj-lt"/>
                          <a:ea typeface="Times New Roman"/>
                          <a:cs typeface="Arial" pitchFamily="34" charset="0"/>
                        </a:rPr>
                        <a:t>4:00 – 4:30</a:t>
                      </a:r>
                      <a:endParaRPr lang="es-US" sz="1050" noProof="0" dirty="0">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s-US" sz="1050" noProof="0" dirty="0">
                          <a:latin typeface="+mj-lt"/>
                          <a:ea typeface="Times New Roman"/>
                          <a:cs typeface="Arial" pitchFamily="34" charset="0"/>
                        </a:rPr>
                        <a:t>Hora de película,</a:t>
                      </a:r>
                      <a:r>
                        <a:rPr lang="es-US" sz="1050" baseline="0" noProof="0" dirty="0">
                          <a:latin typeface="+mj-lt"/>
                          <a:ea typeface="Times New Roman"/>
                          <a:cs typeface="Arial" pitchFamily="34" charset="0"/>
                        </a:rPr>
                        <a:t> merienda y hora de salida</a:t>
                      </a:r>
                    </a:p>
                    <a:p>
                      <a:pPr marL="274320" marR="0" algn="l">
                        <a:spcBef>
                          <a:spcPts val="0"/>
                        </a:spcBef>
                        <a:spcAft>
                          <a:spcPts val="0"/>
                        </a:spcAft>
                      </a:pPr>
                      <a:endParaRPr lang="es-US" sz="1050" baseline="0" noProof="0" dirty="0">
                        <a:latin typeface="+mj-lt"/>
                        <a:ea typeface="Times New Roman"/>
                        <a:cs typeface="Arial" pitchFamily="34" charset="0"/>
                      </a:endParaRPr>
                    </a:p>
                    <a:p>
                      <a:pPr marL="274320" marR="0" algn="l">
                        <a:spcBef>
                          <a:spcPts val="0"/>
                        </a:spcBef>
                        <a:spcAft>
                          <a:spcPts val="0"/>
                        </a:spcAft>
                      </a:pPr>
                      <a:r>
                        <a:rPr lang="es-US" sz="1050" baseline="0" noProof="0" dirty="0">
                          <a:latin typeface="+mj-lt"/>
                          <a:ea typeface="Times New Roman"/>
                          <a:cs typeface="Arial" pitchFamily="34" charset="0"/>
                        </a:rPr>
                        <a:t>hora de recogida</a:t>
                      </a:r>
                    </a:p>
                    <a:p>
                      <a:pPr marL="274320" marR="0" algn="l">
                        <a:spcBef>
                          <a:spcPts val="0"/>
                        </a:spcBef>
                        <a:spcAft>
                          <a:spcPts val="0"/>
                        </a:spcAft>
                      </a:pPr>
                      <a:endParaRPr lang="es-US" sz="1050" baseline="0" noProof="0" dirty="0">
                        <a:latin typeface="+mj-lt"/>
                        <a:ea typeface="Times New Roman"/>
                        <a:cs typeface="Arial" pitchFamily="34" charset="0"/>
                      </a:endParaRPr>
                    </a:p>
                    <a:p>
                      <a:pPr marL="274320" marR="0" algn="l">
                        <a:spcBef>
                          <a:spcPts val="0"/>
                        </a:spcBef>
                        <a:spcAft>
                          <a:spcPts val="0"/>
                        </a:spcAft>
                      </a:pPr>
                      <a:r>
                        <a:rPr lang="es-US" sz="1050" baseline="0" noProof="0" dirty="0">
                          <a:latin typeface="+mj-lt"/>
                          <a:ea typeface="Times New Roman"/>
                          <a:cs typeface="Arial" pitchFamily="34" charset="0"/>
                        </a:rPr>
                        <a:t> </a:t>
                      </a:r>
                      <a:endParaRPr lang="es-US" sz="1050" noProof="0" dirty="0">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s-US" sz="1050" noProof="0" dirty="0">
                          <a:latin typeface="+mj-lt"/>
                          <a:ea typeface="Times New Roman"/>
                          <a:cs typeface="Arial" pitchFamily="34" charset="0"/>
                        </a:rPr>
                        <a:t>Teatro de salud general</a:t>
                      </a:r>
                    </a:p>
                    <a:p>
                      <a:pPr marL="0" marR="0" algn="l">
                        <a:spcBef>
                          <a:spcPts val="0"/>
                        </a:spcBef>
                        <a:spcAft>
                          <a:spcPts val="0"/>
                        </a:spcAft>
                      </a:pPr>
                      <a:endParaRPr lang="es-US" sz="1050" noProof="0" dirty="0">
                        <a:latin typeface="+mj-lt"/>
                        <a:ea typeface="Times New Roman"/>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050" noProof="0" dirty="0">
                          <a:latin typeface="+mj-lt"/>
                          <a:ea typeface="Times New Roman"/>
                          <a:cs typeface="Arial" pitchFamily="34" charset="0"/>
                        </a:rPr>
                        <a:t> Teatro de salud general </a:t>
                      </a:r>
                    </a:p>
                    <a:p>
                      <a:pPr marL="0" marR="0" algn="l">
                        <a:spcBef>
                          <a:spcPts val="0"/>
                        </a:spcBef>
                        <a:spcAft>
                          <a:spcPts val="0"/>
                        </a:spcAft>
                      </a:pPr>
                      <a:endParaRPr lang="es-US" sz="1050" noProof="0" dirty="0">
                        <a:latin typeface="+mj-lt"/>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12" name="TextBox 11"/>
          <p:cNvSpPr txBox="1"/>
          <p:nvPr/>
        </p:nvSpPr>
        <p:spPr>
          <a:xfrm>
            <a:off x="79744" y="7791462"/>
            <a:ext cx="7162800" cy="230832"/>
          </a:xfrm>
          <a:prstGeom prst="rect">
            <a:avLst/>
          </a:prstGeom>
          <a:noFill/>
        </p:spPr>
        <p:txBody>
          <a:bodyPr wrap="square" rtlCol="0">
            <a:spAutoFit/>
          </a:bodyPr>
          <a:lstStyle/>
          <a:p>
            <a:pPr algn="ctr"/>
            <a:r>
              <a:rPr lang="es-US" sz="900" i="1" dirty="0">
                <a:latin typeface="Arial" pitchFamily="34" charset="0"/>
                <a:cs typeface="Arial" pitchFamily="34" charset="0"/>
              </a:rPr>
              <a:t>* Las actividades tomarán lugar en el Patio de Recreo </a:t>
            </a:r>
            <a:r>
              <a:rPr lang="es-US" sz="900" i="1" dirty="0" err="1">
                <a:latin typeface="Arial" pitchFamily="34" charset="0"/>
                <a:cs typeface="Arial" pitchFamily="34" charset="0"/>
              </a:rPr>
              <a:t>PlayWELL</a:t>
            </a:r>
            <a:r>
              <a:rPr lang="es-US" sz="900" i="1" dirty="0">
                <a:latin typeface="Arial" pitchFamily="34" charset="0"/>
                <a:cs typeface="Arial" pitchFamily="34" charset="0"/>
              </a:rPr>
              <a:t> cuando el buen tiempo lo permita.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870656"/>
            <a:ext cx="7772400" cy="381000"/>
          </a:xfrm>
          <a:prstGeom prst="rect">
            <a:avLst/>
          </a:prstGeom>
          <a:solidFill>
            <a:srgbClr val="FF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n 6"/>
          <p:cNvSpPr/>
          <p:nvPr/>
        </p:nvSpPr>
        <p:spPr>
          <a:xfrm>
            <a:off x="6204656" y="152400"/>
            <a:ext cx="1567744" cy="1567744"/>
          </a:xfrm>
          <a:prstGeom prst="sun">
            <a:avLst>
              <a:gd name="adj" fmla="val 18054"/>
            </a:avLst>
          </a:prstGeom>
          <a:solidFill>
            <a:srgbClr val="FFCC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Poe Center-Full Color"/>
          <p:cNvPicPr>
            <a:picLocks noChangeAspect="1" noChangeArrowheads="1"/>
          </p:cNvPicPr>
          <p:nvPr/>
        </p:nvPicPr>
        <p:blipFill>
          <a:blip r:embed="rId2" cstate="print"/>
          <a:srcRect/>
          <a:stretch>
            <a:fillRect/>
          </a:stretch>
        </p:blipFill>
        <p:spPr bwMode="auto">
          <a:xfrm>
            <a:off x="76200" y="100246"/>
            <a:ext cx="2496840" cy="737954"/>
          </a:xfrm>
          <a:prstGeom prst="rect">
            <a:avLst/>
          </a:prstGeom>
          <a:noFill/>
          <a:ln w="9525">
            <a:noFill/>
            <a:miter lim="800000"/>
            <a:headEnd/>
            <a:tailEnd/>
          </a:ln>
        </p:spPr>
      </p:pic>
      <p:sp>
        <p:nvSpPr>
          <p:cNvPr id="9" name="TextBox 8"/>
          <p:cNvSpPr txBox="1"/>
          <p:nvPr/>
        </p:nvSpPr>
        <p:spPr>
          <a:xfrm>
            <a:off x="0" y="870656"/>
            <a:ext cx="5867400" cy="338554"/>
          </a:xfrm>
          <a:prstGeom prst="rect">
            <a:avLst/>
          </a:prstGeom>
          <a:noFill/>
        </p:spPr>
        <p:txBody>
          <a:bodyPr wrap="square" rtlCol="0">
            <a:spAutoFit/>
          </a:bodyPr>
          <a:lstStyle/>
          <a:p>
            <a:pPr algn="ctr"/>
            <a:r>
              <a:rPr lang="es-US" sz="1600" dirty="0">
                <a:solidFill>
                  <a:schemeClr val="bg1"/>
                </a:solidFill>
                <a:latin typeface="Tahoma" panose="020B0604030504040204" pitchFamily="34" charset="0"/>
                <a:ea typeface="Tahoma" panose="020B0604030504040204" pitchFamily="34" charset="0"/>
                <a:cs typeface="Tahoma" panose="020B0604030504040204" pitchFamily="34" charset="0"/>
              </a:rPr>
              <a:t>El Campamento de Hábitos Saludables: Información General</a:t>
            </a:r>
          </a:p>
        </p:txBody>
      </p:sp>
      <p:sp>
        <p:nvSpPr>
          <p:cNvPr id="8" name="TextBox 7"/>
          <p:cNvSpPr txBox="1"/>
          <p:nvPr/>
        </p:nvSpPr>
        <p:spPr>
          <a:xfrm>
            <a:off x="228600" y="1670477"/>
            <a:ext cx="7315200" cy="6709529"/>
          </a:xfrm>
          <a:prstGeom prst="rect">
            <a:avLst/>
          </a:prstGeom>
          <a:noFill/>
        </p:spPr>
        <p:txBody>
          <a:bodyPr wrap="square" rtlCol="0">
            <a:spAutoFit/>
          </a:bodyPr>
          <a:lstStyle/>
          <a:p>
            <a:r>
              <a:rPr lang="es-CR" sz="1200" b="1" dirty="0">
                <a:ea typeface="Times New Roman"/>
                <a:cs typeface="Arial" pitchFamily="34" charset="0"/>
              </a:rPr>
              <a:t>La Lista Diaria— Lo Qu</a:t>
            </a:r>
            <a:r>
              <a:rPr lang="es-CR" sz="1200" b="1" dirty="0">
                <a:cs typeface="Arial" pitchFamily="34" charset="0"/>
              </a:rPr>
              <a:t>é</a:t>
            </a:r>
            <a:r>
              <a:rPr lang="es-CR" sz="1200" b="1" dirty="0">
                <a:ea typeface="Times New Roman"/>
                <a:cs typeface="Arial" pitchFamily="34" charset="0"/>
              </a:rPr>
              <a:t> Debe Traer al Campamento Cada D</a:t>
            </a:r>
            <a:r>
              <a:rPr lang="es-CR" sz="1200" b="1" dirty="0">
                <a:cs typeface="Arial" pitchFamily="34" charset="0"/>
              </a:rPr>
              <a:t>í</a:t>
            </a:r>
            <a:r>
              <a:rPr lang="es-CR" sz="1200" b="1" dirty="0">
                <a:ea typeface="Times New Roman"/>
                <a:cs typeface="Arial" pitchFamily="34" charset="0"/>
              </a:rPr>
              <a:t>a:</a:t>
            </a:r>
          </a:p>
          <a:p>
            <a:endParaRPr lang="es-CR" sz="1100" b="1" dirty="0">
              <a:ea typeface="Times New Roman"/>
              <a:cs typeface="Arial" pitchFamily="34" charset="0"/>
            </a:endParaRPr>
          </a:p>
          <a:p>
            <a:pPr lvl="1">
              <a:spcAft>
                <a:spcPts val="600"/>
              </a:spcAft>
              <a:buFont typeface="Wingdings" pitchFamily="2" charset="2"/>
              <a:buChar char="ü"/>
            </a:pPr>
            <a:r>
              <a:rPr lang="es-CR" sz="1100" b="1" dirty="0">
                <a:ea typeface="Times New Roman"/>
                <a:cs typeface="Arial" pitchFamily="34" charset="0"/>
              </a:rPr>
              <a:t> Cualquier medicamento(s) necesario (marcados en una bolsa de plástico) </a:t>
            </a:r>
          </a:p>
          <a:p>
            <a:pPr lvl="1">
              <a:spcAft>
                <a:spcPts val="600"/>
              </a:spcAft>
              <a:buFont typeface="Wingdings" pitchFamily="2" charset="2"/>
              <a:buChar char="ü"/>
            </a:pPr>
            <a:r>
              <a:rPr lang="es-CR" sz="1100" b="1" dirty="0">
                <a:ea typeface="Times New Roman"/>
                <a:cs typeface="Arial" pitchFamily="34" charset="0"/>
              </a:rPr>
              <a:t> Un su</a:t>
            </a:r>
            <a:r>
              <a:rPr lang="es-CR" sz="1100" b="1" dirty="0">
                <a:cs typeface="Arial" pitchFamily="34" charset="0"/>
              </a:rPr>
              <a:t>é</a:t>
            </a:r>
            <a:r>
              <a:rPr lang="es-CR" sz="1100" b="1" dirty="0">
                <a:ea typeface="Times New Roman"/>
                <a:cs typeface="Arial" pitchFamily="34" charset="0"/>
              </a:rPr>
              <a:t>ter o abrigo ligero</a:t>
            </a:r>
          </a:p>
          <a:p>
            <a:pPr lvl="1">
              <a:spcAft>
                <a:spcPts val="600"/>
              </a:spcAft>
              <a:buFont typeface="Wingdings" pitchFamily="2" charset="2"/>
              <a:buChar char="ü"/>
            </a:pPr>
            <a:r>
              <a:rPr lang="es-CR" sz="1100" b="1" dirty="0">
                <a:ea typeface="Times New Roman"/>
                <a:cs typeface="Arial" pitchFamily="34" charset="0"/>
              </a:rPr>
              <a:t> Zapatos cerrados/tenis (cualquier calzado apropiado para actividad f</a:t>
            </a:r>
            <a:r>
              <a:rPr lang="es-CR" sz="1100" b="1" dirty="0">
                <a:cs typeface="Arial" pitchFamily="34" charset="0"/>
              </a:rPr>
              <a:t>í</a:t>
            </a:r>
            <a:r>
              <a:rPr lang="es-CR" sz="1100" b="1" dirty="0">
                <a:ea typeface="Times New Roman"/>
                <a:cs typeface="Arial" pitchFamily="34" charset="0"/>
              </a:rPr>
              <a:t>sica diaria)</a:t>
            </a:r>
          </a:p>
          <a:p>
            <a:pPr lvl="1">
              <a:spcAft>
                <a:spcPts val="600"/>
              </a:spcAft>
              <a:buFont typeface="Wingdings" pitchFamily="2" charset="2"/>
              <a:buChar char="ü"/>
            </a:pPr>
            <a:r>
              <a:rPr lang="es-CR" sz="1100" b="1" dirty="0">
                <a:ea typeface="Times New Roman"/>
                <a:cs typeface="Arial" pitchFamily="34" charset="0"/>
              </a:rPr>
              <a:t>Un par de zapatos cerrados extra el miércoles para el día de los juegos de agua</a:t>
            </a:r>
          </a:p>
          <a:p>
            <a:pPr lvl="1">
              <a:spcAft>
                <a:spcPts val="600"/>
              </a:spcAft>
              <a:buFont typeface="Wingdings" pitchFamily="2" charset="2"/>
              <a:buChar char="ü"/>
            </a:pPr>
            <a:r>
              <a:rPr lang="es-CR" sz="1100" b="1" dirty="0">
                <a:ea typeface="Times New Roman"/>
                <a:cs typeface="Arial" pitchFamily="34" charset="0"/>
              </a:rPr>
              <a:t> Un cambio de ropa (con su nombre en una bolsa de pl</a:t>
            </a:r>
            <a:r>
              <a:rPr lang="es-CR" sz="1100" b="1" dirty="0">
                <a:cs typeface="Arial" pitchFamily="34" charset="0"/>
              </a:rPr>
              <a:t>á</a:t>
            </a:r>
            <a:r>
              <a:rPr lang="es-CR" sz="1100" b="1" dirty="0">
                <a:ea typeface="Times New Roman"/>
                <a:cs typeface="Arial" pitchFamily="34" charset="0"/>
              </a:rPr>
              <a:t>stico) </a:t>
            </a:r>
          </a:p>
          <a:p>
            <a:pPr lvl="1">
              <a:spcAft>
                <a:spcPts val="600"/>
              </a:spcAft>
              <a:buFont typeface="Wingdings" pitchFamily="2" charset="2"/>
              <a:buChar char="ü"/>
            </a:pPr>
            <a:r>
              <a:rPr lang="es-CR" sz="1100" b="1" dirty="0">
                <a:ea typeface="Times New Roman"/>
                <a:cs typeface="Arial" pitchFamily="34" charset="0"/>
              </a:rPr>
              <a:t> Una cobija para el tiempo de descanso</a:t>
            </a:r>
          </a:p>
          <a:p>
            <a:pPr lvl="1">
              <a:spcAft>
                <a:spcPts val="600"/>
              </a:spcAft>
            </a:pPr>
            <a:endParaRPr lang="es-CR" sz="1100" b="1" dirty="0">
              <a:ea typeface="Times New Roman"/>
              <a:cs typeface="Arial" pitchFamily="34" charset="0"/>
            </a:endParaRPr>
          </a:p>
          <a:p>
            <a:r>
              <a:rPr lang="es-CR" sz="1200" b="1" dirty="0">
                <a:ea typeface="Times New Roman"/>
                <a:cs typeface="Arial" pitchFamily="34" charset="0"/>
              </a:rPr>
              <a:t>El Centro Poe proveer</a:t>
            </a:r>
            <a:r>
              <a:rPr lang="es-CR" sz="1200" b="1" dirty="0">
                <a:cs typeface="Arial" pitchFamily="34" charset="0"/>
              </a:rPr>
              <a:t>á</a:t>
            </a:r>
            <a:r>
              <a:rPr lang="es-CR" sz="1200" b="1" dirty="0">
                <a:ea typeface="Times New Roman"/>
                <a:cs typeface="Arial" pitchFamily="34" charset="0"/>
              </a:rPr>
              <a:t> a los ni</a:t>
            </a:r>
            <a:r>
              <a:rPr lang="es-CR" sz="1200" b="1" dirty="0">
                <a:cs typeface="Arial" pitchFamily="34" charset="0"/>
              </a:rPr>
              <a:t>ñ</a:t>
            </a:r>
            <a:r>
              <a:rPr lang="es-CR" sz="1200" b="1" dirty="0">
                <a:ea typeface="Times New Roman"/>
                <a:cs typeface="Arial" pitchFamily="34" charset="0"/>
              </a:rPr>
              <a:t>os del campamento con lo siguiente: </a:t>
            </a:r>
          </a:p>
          <a:p>
            <a:endParaRPr lang="es-CR" sz="1100" dirty="0">
              <a:ea typeface="Times New Roman"/>
              <a:cs typeface="Arial" pitchFamily="34" charset="0"/>
            </a:endParaRPr>
          </a:p>
          <a:p>
            <a:pPr>
              <a:spcAft>
                <a:spcPts val="600"/>
              </a:spcAft>
              <a:buFont typeface="Arial" pitchFamily="34" charset="0"/>
              <a:buChar char="•"/>
            </a:pPr>
            <a:r>
              <a:rPr lang="es-CR" sz="1100" dirty="0">
                <a:cs typeface="Arial" pitchFamily="34" charset="0"/>
              </a:rPr>
              <a:t> ¡</a:t>
            </a:r>
            <a:r>
              <a:rPr lang="es-CR" sz="1100" dirty="0">
                <a:ea typeface="Times New Roman"/>
                <a:cs typeface="Arial" pitchFamily="34" charset="0"/>
              </a:rPr>
              <a:t>Un ambiente seguro donde los ni</a:t>
            </a:r>
            <a:r>
              <a:rPr lang="es-CR" sz="1100" dirty="0">
                <a:cs typeface="Arial" pitchFamily="34" charset="0"/>
              </a:rPr>
              <a:t>ñ</a:t>
            </a:r>
            <a:r>
              <a:rPr lang="es-CR" sz="1100" dirty="0">
                <a:ea typeface="Times New Roman"/>
                <a:cs typeface="Arial" pitchFamily="34" charset="0"/>
              </a:rPr>
              <a:t>os puedan involucrarse en actividades saludables e interactivas!</a:t>
            </a:r>
          </a:p>
          <a:p>
            <a:pPr>
              <a:spcAft>
                <a:spcPts val="600"/>
              </a:spcAft>
              <a:buFont typeface="Arial" pitchFamily="34" charset="0"/>
              <a:buChar char="•"/>
            </a:pPr>
            <a:r>
              <a:rPr lang="es-CR" sz="1100" dirty="0">
                <a:ea typeface="Times New Roman"/>
                <a:cs typeface="Arial" pitchFamily="34" charset="0"/>
              </a:rPr>
              <a:t> Desayuno, almuerzo, dos (2) meriendas y agua.</a:t>
            </a:r>
          </a:p>
          <a:p>
            <a:pPr>
              <a:spcAft>
                <a:spcPts val="600"/>
              </a:spcAft>
              <a:buFont typeface="Arial" pitchFamily="34" charset="0"/>
              <a:buChar char="•"/>
            </a:pPr>
            <a:r>
              <a:rPr lang="es-CR" sz="1100" dirty="0">
                <a:ea typeface="Times New Roman"/>
                <a:cs typeface="Arial" pitchFamily="34" charset="0"/>
              </a:rPr>
              <a:t> La entrada al Parque de Recreo </a:t>
            </a:r>
            <a:r>
              <a:rPr lang="es-CR" sz="1100" dirty="0" err="1">
                <a:ea typeface="Times New Roman"/>
                <a:cs typeface="Arial" pitchFamily="34" charset="0"/>
              </a:rPr>
              <a:t>PlayWELL</a:t>
            </a:r>
            <a:r>
              <a:rPr lang="es-CR" sz="1100" dirty="0">
                <a:ea typeface="Times New Roman"/>
                <a:cs typeface="Arial" pitchFamily="34" charset="0"/>
              </a:rPr>
              <a:t>, un parque/jard</a:t>
            </a:r>
            <a:r>
              <a:rPr lang="es-CR" sz="1100" dirty="0">
                <a:cs typeface="Arial" pitchFamily="34" charset="0"/>
              </a:rPr>
              <a:t>í</a:t>
            </a:r>
            <a:r>
              <a:rPr lang="es-CR" sz="1100" dirty="0">
                <a:ea typeface="Times New Roman"/>
                <a:cs typeface="Arial" pitchFamily="34" charset="0"/>
              </a:rPr>
              <a:t>n de recreo enfocado en la educaci</a:t>
            </a:r>
            <a:r>
              <a:rPr lang="es-CR" sz="1100" dirty="0">
                <a:cs typeface="Arial" pitchFamily="34" charset="0"/>
              </a:rPr>
              <a:t>ó</a:t>
            </a:r>
            <a:r>
              <a:rPr lang="es-CR" sz="1100" dirty="0">
                <a:ea typeface="Times New Roman"/>
                <a:cs typeface="Arial" pitchFamily="34" charset="0"/>
              </a:rPr>
              <a:t>n de la salud. </a:t>
            </a:r>
          </a:p>
          <a:p>
            <a:pPr>
              <a:spcAft>
                <a:spcPts val="600"/>
              </a:spcAft>
              <a:buFont typeface="Arial" pitchFamily="34" charset="0"/>
              <a:buChar char="•"/>
            </a:pPr>
            <a:r>
              <a:rPr lang="es-CR" sz="1100" dirty="0">
                <a:ea typeface="Times New Roman"/>
                <a:cs typeface="Arial" pitchFamily="34" charset="0"/>
              </a:rPr>
              <a:t> Personal/consejeros del campamento que est</a:t>
            </a:r>
            <a:r>
              <a:rPr lang="es-CR" sz="1100" dirty="0">
                <a:cs typeface="Arial" pitchFamily="34" charset="0"/>
              </a:rPr>
              <a:t>á</a:t>
            </a:r>
            <a:r>
              <a:rPr lang="es-CR" sz="1100" dirty="0">
                <a:ea typeface="Times New Roman"/>
                <a:cs typeface="Arial" pitchFamily="34" charset="0"/>
              </a:rPr>
              <a:t>n certificados en RCP y Primeros Auxilios.</a:t>
            </a:r>
          </a:p>
          <a:p>
            <a:pPr>
              <a:spcAft>
                <a:spcPts val="600"/>
              </a:spcAft>
              <a:buFont typeface="Arial" pitchFamily="34" charset="0"/>
              <a:buChar char="•"/>
            </a:pPr>
            <a:r>
              <a:rPr lang="es-CR" sz="1100" dirty="0">
                <a:ea typeface="Times New Roman"/>
                <a:cs typeface="Arial" pitchFamily="34" charset="0"/>
              </a:rPr>
              <a:t> </a:t>
            </a:r>
            <a:r>
              <a:rPr lang="es-CR" sz="1100" b="1" dirty="0">
                <a:cs typeface="Arial" pitchFamily="34" charset="0"/>
              </a:rPr>
              <a:t>¡D</a:t>
            </a:r>
            <a:r>
              <a:rPr lang="es-CR" sz="1100" b="1" dirty="0">
                <a:ea typeface="Times New Roman"/>
                <a:cs typeface="Arial" pitchFamily="34" charset="0"/>
              </a:rPr>
              <a:t>iversi</a:t>
            </a:r>
            <a:r>
              <a:rPr lang="es-CR" sz="1100" b="1" dirty="0">
                <a:cs typeface="Arial" pitchFamily="34" charset="0"/>
              </a:rPr>
              <a:t>ó</a:t>
            </a:r>
            <a:r>
              <a:rPr lang="es-CR" sz="1100" b="1" dirty="0">
                <a:ea typeface="Times New Roman"/>
                <a:cs typeface="Arial" pitchFamily="34" charset="0"/>
              </a:rPr>
              <a:t>n SALUDABLE!</a:t>
            </a:r>
          </a:p>
          <a:p>
            <a:r>
              <a:rPr lang="es-CR" sz="1100" b="1" dirty="0">
                <a:ea typeface="Times New Roman"/>
                <a:cs typeface="Arial" pitchFamily="34" charset="0"/>
              </a:rPr>
              <a:t> </a:t>
            </a:r>
          </a:p>
          <a:p>
            <a:r>
              <a:rPr lang="es-CR" sz="1200" b="1" dirty="0">
                <a:ea typeface="Times New Roman"/>
                <a:cs typeface="Arial" pitchFamily="34" charset="0"/>
              </a:rPr>
              <a:t>C</a:t>
            </a:r>
            <a:r>
              <a:rPr lang="es-CR" sz="1200" b="1" dirty="0">
                <a:cs typeface="Arial" pitchFamily="34" charset="0"/>
              </a:rPr>
              <a:t>ó</a:t>
            </a:r>
            <a:r>
              <a:rPr lang="es-CR" sz="1200" b="1" dirty="0">
                <a:ea typeface="Times New Roman"/>
                <a:cs typeface="Arial" pitchFamily="34" charset="0"/>
              </a:rPr>
              <a:t>mo Llegar al Campamento de H</a:t>
            </a:r>
            <a:r>
              <a:rPr lang="es-CR" sz="1200" b="1" dirty="0">
                <a:cs typeface="Arial" pitchFamily="34" charset="0"/>
              </a:rPr>
              <a:t>á</a:t>
            </a:r>
            <a:r>
              <a:rPr lang="es-CR" sz="1200" b="1" dirty="0">
                <a:ea typeface="Times New Roman"/>
                <a:cs typeface="Arial" pitchFamily="34" charset="0"/>
              </a:rPr>
              <a:t>bitos Saludables:</a:t>
            </a:r>
          </a:p>
          <a:p>
            <a:endParaRPr lang="es-CR" sz="1100" b="1" dirty="0">
              <a:ea typeface="Times New Roman"/>
              <a:cs typeface="Arial" pitchFamily="34" charset="0"/>
            </a:endParaRPr>
          </a:p>
          <a:p>
            <a:r>
              <a:rPr lang="es-CR" sz="1100" dirty="0">
                <a:ea typeface="Times New Roman"/>
                <a:cs typeface="Arial" pitchFamily="34" charset="0"/>
              </a:rPr>
              <a:t>El Centro Poe se encuentra en 224 </a:t>
            </a:r>
            <a:r>
              <a:rPr lang="es-CR" sz="1100" dirty="0" err="1">
                <a:ea typeface="Times New Roman"/>
                <a:cs typeface="Arial" pitchFamily="34" charset="0"/>
              </a:rPr>
              <a:t>Sunnybrook</a:t>
            </a:r>
            <a:r>
              <a:rPr lang="es-CR" sz="1100" dirty="0">
                <a:ea typeface="Times New Roman"/>
                <a:cs typeface="Arial" pitchFamily="34" charset="0"/>
              </a:rPr>
              <a:t> Road en Raleigh,</a:t>
            </a:r>
            <a:br>
              <a:rPr lang="es-CR" sz="1100" dirty="0">
                <a:ea typeface="Times New Roman"/>
                <a:cs typeface="Arial" pitchFamily="34" charset="0"/>
              </a:rPr>
            </a:br>
            <a:r>
              <a:rPr lang="es-CR" sz="1100" dirty="0">
                <a:ea typeface="Times New Roman"/>
                <a:cs typeface="Arial" pitchFamily="34" charset="0"/>
              </a:rPr>
              <a:t>Carolina del Norte, 27610.</a:t>
            </a:r>
          </a:p>
          <a:p>
            <a:r>
              <a:rPr lang="es-CR" sz="1100" dirty="0">
                <a:ea typeface="Times New Roman"/>
                <a:cs typeface="Arial" pitchFamily="34" charset="0"/>
              </a:rPr>
              <a:t> </a:t>
            </a:r>
          </a:p>
          <a:p>
            <a:r>
              <a:rPr lang="es-CR" sz="1100" dirty="0">
                <a:ea typeface="Times New Roman"/>
                <a:cs typeface="Arial" pitchFamily="34" charset="0"/>
              </a:rPr>
              <a:t>Desde la 440/</a:t>
            </a:r>
            <a:r>
              <a:rPr lang="es-CR" sz="1100" dirty="0" err="1">
                <a:ea typeface="Times New Roman"/>
                <a:cs typeface="Arial" pitchFamily="34" charset="0"/>
              </a:rPr>
              <a:t>Inner</a:t>
            </a:r>
            <a:r>
              <a:rPr lang="es-CR" sz="1100" dirty="0">
                <a:ea typeface="Times New Roman"/>
                <a:cs typeface="Arial" pitchFamily="34" charset="0"/>
              </a:rPr>
              <a:t> </a:t>
            </a:r>
            <a:r>
              <a:rPr lang="es-CR" sz="1100" dirty="0" err="1">
                <a:ea typeface="Times New Roman"/>
                <a:cs typeface="Arial" pitchFamily="34" charset="0"/>
              </a:rPr>
              <a:t>Beltline</a:t>
            </a:r>
            <a:r>
              <a:rPr lang="es-CR" sz="1100" dirty="0">
                <a:ea typeface="Times New Roman"/>
                <a:cs typeface="Arial" pitchFamily="34" charset="0"/>
              </a:rPr>
              <a:t>, tome la salida 13A,</a:t>
            </a:r>
          </a:p>
          <a:p>
            <a:r>
              <a:rPr lang="es-CR" sz="1100" dirty="0">
                <a:ea typeface="Times New Roman"/>
                <a:cs typeface="Arial" pitchFamily="34" charset="0"/>
              </a:rPr>
              <a:t>y gire a la derecha hacia New Bern Ave., hacia el centro. </a:t>
            </a:r>
          </a:p>
          <a:p>
            <a:r>
              <a:rPr lang="es-CR" sz="1100" dirty="0">
                <a:ea typeface="Times New Roman"/>
                <a:cs typeface="Arial" pitchFamily="34" charset="0"/>
              </a:rPr>
              <a:t>En el segundo semáforo, gire a la izquierda en </a:t>
            </a:r>
            <a:r>
              <a:rPr lang="es-CR" sz="1100" dirty="0" err="1">
                <a:ea typeface="Times New Roman"/>
                <a:cs typeface="Arial" pitchFamily="34" charset="0"/>
              </a:rPr>
              <a:t>Sunnybrook</a:t>
            </a:r>
            <a:r>
              <a:rPr lang="es-CR" sz="1100" dirty="0">
                <a:ea typeface="Times New Roman"/>
                <a:cs typeface="Arial" pitchFamily="34" charset="0"/>
              </a:rPr>
              <a:t> Road.</a:t>
            </a:r>
          </a:p>
          <a:p>
            <a:r>
              <a:rPr lang="es-CR" sz="1100" dirty="0">
                <a:ea typeface="Times New Roman"/>
                <a:cs typeface="Arial" pitchFamily="34" charset="0"/>
              </a:rPr>
              <a:t>El Centro Poe est</a:t>
            </a:r>
            <a:r>
              <a:rPr lang="es-CR" sz="1100" dirty="0">
                <a:cs typeface="Arial" pitchFamily="34" charset="0"/>
              </a:rPr>
              <a:t>á</a:t>
            </a:r>
            <a:r>
              <a:rPr lang="es-CR" sz="1100" dirty="0">
                <a:ea typeface="Times New Roman"/>
                <a:cs typeface="Arial" pitchFamily="34" charset="0"/>
              </a:rPr>
              <a:t> a la derecha (en la esquina de </a:t>
            </a:r>
            <a:r>
              <a:rPr lang="es-CR" sz="1100" dirty="0" err="1">
                <a:ea typeface="Times New Roman"/>
                <a:cs typeface="Arial" pitchFamily="34" charset="0"/>
              </a:rPr>
              <a:t>Kidd</a:t>
            </a:r>
            <a:r>
              <a:rPr lang="es-CR" sz="1100" dirty="0">
                <a:ea typeface="Times New Roman"/>
                <a:cs typeface="Arial" pitchFamily="34" charset="0"/>
              </a:rPr>
              <a:t> Road).</a:t>
            </a:r>
          </a:p>
          <a:p>
            <a:r>
              <a:rPr lang="es-CR" sz="1100" dirty="0">
                <a:ea typeface="Times New Roman"/>
                <a:cs typeface="Arial" pitchFamily="34" charset="0"/>
              </a:rPr>
              <a:t> </a:t>
            </a:r>
          </a:p>
          <a:p>
            <a:r>
              <a:rPr lang="es-CR" sz="1100" dirty="0">
                <a:ea typeface="Times New Roman"/>
                <a:cs typeface="Arial" pitchFamily="34" charset="0"/>
              </a:rPr>
              <a:t>Desde la 440/</a:t>
            </a:r>
            <a:r>
              <a:rPr lang="es-CR" sz="1100" dirty="0" err="1">
                <a:ea typeface="Times New Roman"/>
                <a:cs typeface="Arial" pitchFamily="34" charset="0"/>
              </a:rPr>
              <a:t>Outer</a:t>
            </a:r>
            <a:r>
              <a:rPr lang="es-CR" sz="1100" dirty="0">
                <a:ea typeface="Times New Roman"/>
                <a:cs typeface="Arial" pitchFamily="34" charset="0"/>
              </a:rPr>
              <a:t> </a:t>
            </a:r>
            <a:r>
              <a:rPr lang="es-CR" sz="1100" dirty="0" err="1">
                <a:ea typeface="Times New Roman"/>
                <a:cs typeface="Arial" pitchFamily="34" charset="0"/>
              </a:rPr>
              <a:t>Beltline</a:t>
            </a:r>
            <a:r>
              <a:rPr lang="es-CR" sz="1100" dirty="0">
                <a:ea typeface="Times New Roman"/>
                <a:cs typeface="Arial" pitchFamily="34" charset="0"/>
              </a:rPr>
              <a:t>, tome la salida 15, </a:t>
            </a:r>
          </a:p>
          <a:p>
            <a:r>
              <a:rPr lang="es-CR" sz="1100" dirty="0">
                <a:ea typeface="Times New Roman"/>
                <a:cs typeface="Arial" pitchFamily="34" charset="0"/>
              </a:rPr>
              <a:t>y gire a la izquierda hacia </a:t>
            </a:r>
            <a:r>
              <a:rPr lang="es-CR" sz="1100" dirty="0" err="1">
                <a:ea typeface="Times New Roman"/>
                <a:cs typeface="Arial" pitchFamily="34" charset="0"/>
              </a:rPr>
              <a:t>Poole</a:t>
            </a:r>
            <a:r>
              <a:rPr lang="es-CR" sz="1100" dirty="0">
                <a:ea typeface="Times New Roman"/>
                <a:cs typeface="Arial" pitchFamily="34" charset="0"/>
              </a:rPr>
              <a:t> Road. </a:t>
            </a:r>
          </a:p>
          <a:p>
            <a:r>
              <a:rPr lang="es-CR" sz="1100" dirty="0">
                <a:ea typeface="Times New Roman"/>
                <a:cs typeface="Arial" pitchFamily="34" charset="0"/>
              </a:rPr>
              <a:t>En el tercer semáforo, gire a la derecha en </a:t>
            </a:r>
            <a:r>
              <a:rPr lang="es-CR" sz="1100" dirty="0" err="1">
                <a:ea typeface="Times New Roman"/>
                <a:cs typeface="Arial" pitchFamily="34" charset="0"/>
              </a:rPr>
              <a:t>Sunnybrook</a:t>
            </a:r>
            <a:r>
              <a:rPr lang="es-CR" sz="1100" dirty="0">
                <a:ea typeface="Times New Roman"/>
                <a:cs typeface="Arial" pitchFamily="34" charset="0"/>
              </a:rPr>
              <a:t> Road.</a:t>
            </a:r>
          </a:p>
          <a:p>
            <a:r>
              <a:rPr lang="es-CR" sz="1100" dirty="0">
                <a:ea typeface="Times New Roman"/>
                <a:cs typeface="Arial" pitchFamily="34" charset="0"/>
              </a:rPr>
              <a:t>El Centro Poe est</a:t>
            </a:r>
            <a:r>
              <a:rPr lang="es-CR" sz="1100" dirty="0">
                <a:cs typeface="Arial" pitchFamily="34" charset="0"/>
              </a:rPr>
              <a:t>á</a:t>
            </a:r>
            <a:r>
              <a:rPr lang="es-CR" sz="1100" dirty="0">
                <a:ea typeface="Times New Roman"/>
                <a:cs typeface="Arial" pitchFamily="34" charset="0"/>
              </a:rPr>
              <a:t> a la izquierda (en la esquina de </a:t>
            </a:r>
            <a:r>
              <a:rPr lang="es-CR" sz="1100" dirty="0" err="1">
                <a:ea typeface="Times New Roman"/>
                <a:cs typeface="Arial" pitchFamily="34" charset="0"/>
              </a:rPr>
              <a:t>Kidd</a:t>
            </a:r>
            <a:r>
              <a:rPr lang="es-CR" sz="1100" dirty="0">
                <a:ea typeface="Times New Roman"/>
                <a:cs typeface="Arial" pitchFamily="34" charset="0"/>
              </a:rPr>
              <a:t> Road).</a:t>
            </a:r>
          </a:p>
          <a:p>
            <a:endParaRPr lang="es-CR" sz="1000" dirty="0">
              <a:latin typeface="Arial" pitchFamily="34" charset="0"/>
              <a:ea typeface="Times New Roman"/>
              <a:cs typeface="Arial" pitchFamily="34" charset="0"/>
            </a:endParaRPr>
          </a:p>
        </p:txBody>
      </p:sp>
      <p:pic>
        <p:nvPicPr>
          <p:cNvPr id="1026" name="Picture 2" descr="224 Sunnybrook Rd, Raleigh, NC 27610">
            <a:hlinkClick r:id="rId3"/>
          </p:cNvPr>
          <p:cNvPicPr>
            <a:picLocks noChangeAspect="1" noChangeArrowheads="1"/>
          </p:cNvPicPr>
          <p:nvPr/>
        </p:nvPicPr>
        <p:blipFill>
          <a:blip r:embed="rId4" cstate="print"/>
          <a:srcRect b="9189"/>
          <a:stretch>
            <a:fillRect/>
          </a:stretch>
        </p:blipFill>
        <p:spPr bwMode="auto">
          <a:xfrm>
            <a:off x="4853050" y="5486400"/>
            <a:ext cx="2743200" cy="1706880"/>
          </a:xfrm>
          <a:prstGeom prst="rect">
            <a:avLst/>
          </a:prstGeom>
          <a:noFill/>
          <a:ln w="38100">
            <a:solidFill>
              <a:srgbClr val="FF9933"/>
            </a:solidFill>
          </a:ln>
        </p:spPr>
      </p:pic>
      <p:sp>
        <p:nvSpPr>
          <p:cNvPr id="12" name="TextBox 11"/>
          <p:cNvSpPr txBox="1"/>
          <p:nvPr/>
        </p:nvSpPr>
        <p:spPr>
          <a:xfrm>
            <a:off x="114300" y="7799310"/>
            <a:ext cx="7543800" cy="1338828"/>
          </a:xfrm>
          <a:prstGeom prst="rect">
            <a:avLst/>
          </a:prstGeom>
          <a:noFill/>
        </p:spPr>
        <p:txBody>
          <a:bodyPr wrap="square" rtlCol="0">
            <a:spAutoFit/>
          </a:bodyPr>
          <a:lstStyle/>
          <a:p>
            <a:r>
              <a:rPr lang="es-US" sz="900" i="1" dirty="0">
                <a:solidFill>
                  <a:schemeClr val="bg1">
                    <a:lumMod val="50000"/>
                  </a:schemeClr>
                </a:solidFill>
                <a:latin typeface="Arial" pitchFamily="34" charset="0"/>
                <a:cs typeface="Arial" pitchFamily="34" charset="0"/>
              </a:rPr>
              <a:t>De acuerdo con las leyes Federales de Derechos Civiles y los reglamentos y políticas de derechos civiles del Departamento de Agricultura de los EE. UU. (USDA, por sus siglas en inglés), a esta institución se le prohíbe discriminar de la gente por la base de raza, color, nacionalidad, sexo, credo religioso, discapacidad, edad, o creencias políticas. Para presentar una denuncia de discriminación, escribir al USDA, Director, Oficina de Derechos Civiles, 1400 Independence </a:t>
            </a:r>
            <a:r>
              <a:rPr lang="es-US" sz="900" i="1" dirty="0" err="1">
                <a:solidFill>
                  <a:schemeClr val="bg1">
                    <a:lumMod val="50000"/>
                  </a:schemeClr>
                </a:solidFill>
                <a:latin typeface="Arial" pitchFamily="34" charset="0"/>
                <a:cs typeface="Arial" pitchFamily="34" charset="0"/>
              </a:rPr>
              <a:t>Avenue</a:t>
            </a:r>
            <a:r>
              <a:rPr lang="es-US" sz="900" i="1" dirty="0">
                <a:solidFill>
                  <a:schemeClr val="bg1">
                    <a:lumMod val="50000"/>
                  </a:schemeClr>
                </a:solidFill>
                <a:latin typeface="Arial" pitchFamily="34" charset="0"/>
                <a:cs typeface="Arial" pitchFamily="34" charset="0"/>
              </a:rPr>
              <a:t>, SW, Washington, DC 20250-9410 o llame al (800) 795-3272 (voz) o (202) ) 720-6382 (TTY). El USDA es un proveedor y empleador que ofrece igualdad de oportunidades.”</a:t>
            </a:r>
          </a:p>
          <a:p>
            <a:endParaRPr lang="es-US" sz="900" i="1" dirty="0">
              <a:solidFill>
                <a:schemeClr val="bg1">
                  <a:lumMod val="50000"/>
                </a:schemeClr>
              </a:solidFill>
              <a:latin typeface="Arial" pitchFamily="34" charset="0"/>
              <a:cs typeface="Arial" pitchFamily="34" charset="0"/>
            </a:endParaRPr>
          </a:p>
          <a:p>
            <a:r>
              <a:rPr lang="es-US" sz="900" i="1" dirty="0">
                <a:solidFill>
                  <a:schemeClr val="bg1">
                    <a:lumMod val="50000"/>
                  </a:schemeClr>
                </a:solidFill>
                <a:latin typeface="Arial" pitchFamily="34" charset="0"/>
                <a:cs typeface="Arial" pitchFamily="34" charset="0"/>
              </a:rPr>
              <a:t>Este material fue financiado por el programa nacional de ayuda de alimentación (SNAP, por sus siglas en ingles). El programa SNAP provee asistencia de alimentación a personas de bajos recursos. Para aprender mas, contacte a su agencia de servicios sociales local, o marque gratuitamente al 1-(800)662-7030.</a:t>
            </a:r>
            <a:endParaRPr lang="es-US" sz="900" dirty="0">
              <a:solidFill>
                <a:schemeClr val="bg1">
                  <a:lumMod val="50000"/>
                </a:schemeClr>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7772400" cy="990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41866"/>
            <a:ext cx="7772400" cy="892552"/>
          </a:xfrm>
          <a:prstGeom prst="rect">
            <a:avLst/>
          </a:prstGeom>
          <a:solidFill>
            <a:srgbClr val="4068AF"/>
          </a:solidFill>
        </p:spPr>
        <p:txBody>
          <a:bodyPr wrap="square" rtlCol="0">
            <a:spAutoFit/>
          </a:bodyPr>
          <a:lstStyle/>
          <a:p>
            <a:pPr algn="ctr"/>
            <a:r>
              <a:rPr lang="es-US" sz="2500" b="1" dirty="0">
                <a:solidFill>
                  <a:schemeClr val="bg1"/>
                </a:solidFill>
                <a:latin typeface="Tahoma" panose="020B0604030504040204" pitchFamily="34" charset="0"/>
                <a:ea typeface="Tahoma" panose="020B0604030504040204" pitchFamily="34" charset="0"/>
                <a:cs typeface="Tahoma" panose="020B0604030504040204" pitchFamily="34" charset="0"/>
              </a:rPr>
              <a:t>Campamento de Hábitos Saludables:</a:t>
            </a:r>
          </a:p>
          <a:p>
            <a:pPr algn="ctr"/>
            <a:r>
              <a:rPr lang="es-US" sz="2500" b="1" dirty="0">
                <a:solidFill>
                  <a:schemeClr val="bg1"/>
                </a:solidFill>
                <a:latin typeface="Tahoma" panose="020B0604030504040204" pitchFamily="34" charset="0"/>
                <a:ea typeface="Tahoma" panose="020B0604030504040204" pitchFamily="34" charset="0"/>
                <a:cs typeface="Tahoma" panose="020B0604030504040204" pitchFamily="34" charset="0"/>
              </a:rPr>
              <a:t>Matrícula y Contacto de Emergencia</a:t>
            </a:r>
          </a:p>
        </p:txBody>
      </p:sp>
      <p:sp>
        <p:nvSpPr>
          <p:cNvPr id="15" name="TextBox 14"/>
          <p:cNvSpPr txBox="1"/>
          <p:nvPr/>
        </p:nvSpPr>
        <p:spPr>
          <a:xfrm>
            <a:off x="0" y="772139"/>
            <a:ext cx="7772400" cy="7709803"/>
          </a:xfrm>
          <a:prstGeom prst="rect">
            <a:avLst/>
          </a:prstGeom>
          <a:solidFill>
            <a:schemeClr val="bg1"/>
          </a:solidFill>
          <a:ln>
            <a:solidFill>
              <a:schemeClr val="tx1"/>
            </a:solidFill>
          </a:ln>
        </p:spPr>
        <p:txBody>
          <a:bodyPr wrap="square" rtlCol="0">
            <a:spAutoFit/>
          </a:bodyPr>
          <a:lstStyle/>
          <a:p>
            <a:r>
              <a:rPr lang="es-CR" sz="1000" b="1" dirty="0">
                <a:latin typeface="+mj-lt"/>
                <a:cs typeface="Arial" pitchFamily="34" charset="0"/>
              </a:rPr>
              <a:t>Por favor matricule a mi niño en el Campamento de Hábitos Saludables del Centro Poe para la semana del: </a:t>
            </a:r>
          </a:p>
          <a:p>
            <a:endParaRPr lang="es-CR" sz="400" b="1" dirty="0">
              <a:latin typeface="+mj-lt"/>
              <a:cs typeface="Arial" pitchFamily="34" charset="0"/>
            </a:endParaRPr>
          </a:p>
          <a:p>
            <a:pPr algn="ctr"/>
            <a:r>
              <a:rPr lang="es-CR" sz="1400" b="1" dirty="0">
                <a:latin typeface="+mj-lt"/>
                <a:cs typeface="Arial" pitchFamily="34" charset="0"/>
                <a:sym typeface="Wingdings 2"/>
              </a:rPr>
              <a:t>  19 al 23 de junio O    10 al 14 de julio</a:t>
            </a:r>
          </a:p>
          <a:p>
            <a:pPr algn="ctr"/>
            <a:r>
              <a:rPr lang="es-CR" sz="900" i="1" dirty="0">
                <a:latin typeface="+mj-lt"/>
                <a:cs typeface="Arial" pitchFamily="34" charset="0"/>
                <a:sym typeface="Wingdings 2"/>
              </a:rPr>
              <a:t>(Por favor elija s</a:t>
            </a:r>
            <a:r>
              <a:rPr lang="es-CR" sz="900" i="1" dirty="0">
                <a:latin typeface="+mj-lt"/>
                <a:cs typeface="Arial" pitchFamily="34" charset="0"/>
              </a:rPr>
              <a:t>ó</a:t>
            </a:r>
            <a:r>
              <a:rPr lang="es-CR" sz="900" i="1" dirty="0">
                <a:latin typeface="+mj-lt"/>
                <a:cs typeface="Arial" pitchFamily="34" charset="0"/>
                <a:sym typeface="Wingdings 2"/>
              </a:rPr>
              <a:t>lo una semana por cada ni</a:t>
            </a:r>
            <a:r>
              <a:rPr lang="es-CR" sz="900" i="1" dirty="0">
                <a:latin typeface="+mj-lt"/>
                <a:cs typeface="Arial" pitchFamily="34" charset="0"/>
              </a:rPr>
              <a:t>ñ</a:t>
            </a:r>
            <a:r>
              <a:rPr lang="es-CR" sz="900" i="1" dirty="0">
                <a:latin typeface="+mj-lt"/>
                <a:cs typeface="Arial" pitchFamily="34" charset="0"/>
                <a:sym typeface="Wingdings 2"/>
              </a:rPr>
              <a:t>o/a.)</a:t>
            </a:r>
          </a:p>
          <a:p>
            <a:endParaRPr lang="es-CR" sz="600" i="1" dirty="0">
              <a:latin typeface="+mj-lt"/>
              <a:cs typeface="Arial" pitchFamily="34" charset="0"/>
              <a:sym typeface="Wingdings 2"/>
            </a:endParaRPr>
          </a:p>
          <a:p>
            <a:r>
              <a:rPr lang="es-CR" sz="900" dirty="0">
                <a:latin typeface="+mj-lt"/>
                <a:cs typeface="Arial" pitchFamily="34" charset="0"/>
              </a:rPr>
              <a:t>Mi niño/a asiste a la (marque UNO): </a:t>
            </a:r>
            <a:r>
              <a:rPr lang="es-CR" sz="900" dirty="0">
                <a:latin typeface="+mj-lt"/>
                <a:cs typeface="Arial" pitchFamily="34" charset="0"/>
                <a:sym typeface="Wingdings 2"/>
              </a:rPr>
              <a:t> Escuela Tradicional (nombre de la escuela)_______________________________    Escuela de todo el año</a:t>
            </a:r>
          </a:p>
          <a:p>
            <a:r>
              <a:rPr lang="es-CR" sz="900" dirty="0">
                <a:latin typeface="+mj-lt"/>
                <a:cs typeface="Arial" pitchFamily="34" charset="0"/>
                <a:sym typeface="Wingdings 2"/>
              </a:rPr>
              <a:t> Escuela en casa</a:t>
            </a:r>
          </a:p>
          <a:p>
            <a:pPr algn="ctr"/>
            <a:r>
              <a:rPr lang="es-CR" sz="1100" b="1" dirty="0">
                <a:latin typeface="+mj-lt"/>
                <a:cs typeface="Arial" pitchFamily="34" charset="0"/>
                <a:sym typeface="Wingdings 2"/>
              </a:rPr>
              <a:t>Informaci</a:t>
            </a:r>
            <a:r>
              <a:rPr lang="es-CR" sz="1100" b="1" dirty="0">
                <a:latin typeface="+mj-lt"/>
                <a:cs typeface="Arial" pitchFamily="34" charset="0"/>
              </a:rPr>
              <a:t>ó</a:t>
            </a:r>
            <a:r>
              <a:rPr lang="es-CR" sz="1100" b="1" dirty="0">
                <a:latin typeface="+mj-lt"/>
                <a:cs typeface="Arial" pitchFamily="34" charset="0"/>
                <a:sym typeface="Wingdings 2"/>
              </a:rPr>
              <a:t>n del Ni</a:t>
            </a:r>
            <a:r>
              <a:rPr lang="es-CR" sz="1100" b="1" dirty="0">
                <a:latin typeface="+mj-lt"/>
                <a:cs typeface="Arial" pitchFamily="34" charset="0"/>
              </a:rPr>
              <a:t>ñ</a:t>
            </a:r>
            <a:r>
              <a:rPr lang="es-CR" sz="1100" b="1" dirty="0">
                <a:latin typeface="+mj-lt"/>
                <a:cs typeface="Arial" pitchFamily="34" charset="0"/>
                <a:sym typeface="Wingdings 2"/>
              </a:rPr>
              <a:t>o/a</a:t>
            </a:r>
          </a:p>
          <a:p>
            <a:pPr algn="ctr"/>
            <a:endParaRPr lang="es-CR" sz="800" b="1" dirty="0">
              <a:latin typeface="+mj-lt"/>
              <a:cs typeface="Arial" pitchFamily="34" charset="0"/>
              <a:sym typeface="Wingdings 2"/>
            </a:endParaRPr>
          </a:p>
          <a:p>
            <a:r>
              <a:rPr lang="es-CR" sz="900" dirty="0">
                <a:latin typeface="+mj-lt"/>
                <a:cs typeface="Arial" pitchFamily="34" charset="0"/>
                <a:sym typeface="Wingdings 2"/>
              </a:rPr>
              <a:t>Nombre del niño/a (Primer/Segundo/Apellido):_______________________________________ Apodo/nombre: ____________________________</a:t>
            </a:r>
          </a:p>
          <a:p>
            <a:endParaRPr lang="es-CR" sz="900" dirty="0">
              <a:latin typeface="+mj-lt"/>
              <a:cs typeface="Arial" pitchFamily="34" charset="0"/>
              <a:sym typeface="Wingdings 2"/>
            </a:endParaRPr>
          </a:p>
          <a:p>
            <a:r>
              <a:rPr lang="es-CR" sz="900" dirty="0">
                <a:latin typeface="+mj-lt"/>
                <a:cs typeface="Arial" pitchFamily="34" charset="0"/>
                <a:sym typeface="Wingdings 2"/>
              </a:rPr>
              <a:t>Direcci</a:t>
            </a:r>
            <a:r>
              <a:rPr lang="es-CR" sz="900" dirty="0">
                <a:latin typeface="+mj-lt"/>
                <a:cs typeface="Arial" pitchFamily="34" charset="0"/>
              </a:rPr>
              <a:t>ó</a:t>
            </a:r>
            <a:r>
              <a:rPr lang="es-CR" sz="900" dirty="0">
                <a:latin typeface="+mj-lt"/>
                <a:cs typeface="Arial" pitchFamily="34" charset="0"/>
                <a:sym typeface="Wingdings 2"/>
              </a:rPr>
              <a:t>n:___________________________________________  Ciudad:________________________  C</a:t>
            </a:r>
            <a:r>
              <a:rPr lang="es-CR" sz="900" dirty="0">
                <a:latin typeface="+mj-lt"/>
                <a:cs typeface="Arial" pitchFamily="34" charset="0"/>
              </a:rPr>
              <a:t>ó</a:t>
            </a:r>
            <a:r>
              <a:rPr lang="es-CR" sz="900" dirty="0">
                <a:latin typeface="+mj-lt"/>
                <a:cs typeface="Arial" pitchFamily="34" charset="0"/>
                <a:sym typeface="Wingdings 2"/>
              </a:rPr>
              <a:t>digo Postal:________________________</a:t>
            </a:r>
          </a:p>
          <a:p>
            <a:endParaRPr lang="es-CR" sz="900" dirty="0">
              <a:latin typeface="+mj-lt"/>
              <a:cs typeface="Arial" pitchFamily="34" charset="0"/>
              <a:sym typeface="Wingdings 2"/>
            </a:endParaRPr>
          </a:p>
          <a:p>
            <a:r>
              <a:rPr lang="es-CR" sz="900" dirty="0">
                <a:latin typeface="+mj-lt"/>
                <a:cs typeface="Arial" pitchFamily="34" charset="0"/>
                <a:sym typeface="Wingdings 2"/>
              </a:rPr>
              <a:t>G</a:t>
            </a:r>
            <a:r>
              <a:rPr lang="es-CR" sz="900" dirty="0">
                <a:latin typeface="+mj-lt"/>
                <a:cs typeface="Arial" pitchFamily="34" charset="0"/>
              </a:rPr>
              <a:t>é</a:t>
            </a:r>
            <a:r>
              <a:rPr lang="es-CR" sz="900" dirty="0">
                <a:latin typeface="+mj-lt"/>
                <a:cs typeface="Arial" pitchFamily="34" charset="0"/>
                <a:sym typeface="Wingdings 2"/>
              </a:rPr>
              <a:t>nero:  Femenino   Masculino  Fecha de nacimiento:______________________  Edad (del niño/a después del 1º de junio del 2017):_________</a:t>
            </a:r>
          </a:p>
          <a:p>
            <a:endParaRPr lang="es-CR" sz="900" dirty="0">
              <a:latin typeface="+mj-lt"/>
              <a:cs typeface="Arial" pitchFamily="34" charset="0"/>
              <a:sym typeface="Wingdings 2"/>
            </a:endParaRPr>
          </a:p>
          <a:p>
            <a:r>
              <a:rPr lang="es-CR" sz="900" dirty="0">
                <a:latin typeface="+mj-lt"/>
                <a:cs typeface="Arial" pitchFamily="34" charset="0"/>
                <a:sym typeface="Wingdings 2"/>
              </a:rPr>
              <a:t>Grado que va a cursar el próximo año escolar:______________________</a:t>
            </a:r>
            <a:endParaRPr lang="es-CR" sz="800" dirty="0">
              <a:latin typeface="+mj-lt"/>
              <a:cs typeface="Arial" pitchFamily="34" charset="0"/>
              <a:sym typeface="Wingdings 2"/>
            </a:endParaRPr>
          </a:p>
          <a:p>
            <a:r>
              <a:rPr lang="es-CR" sz="1000" b="1" dirty="0">
                <a:latin typeface="+mj-lt"/>
                <a:cs typeface="Arial" pitchFamily="34" charset="0"/>
                <a:sym typeface="Wingdings 2"/>
              </a:rPr>
              <a:t>Marque TODO lo que aplique a su ni</a:t>
            </a:r>
            <a:r>
              <a:rPr lang="es-CR" sz="1000" b="1" dirty="0">
                <a:latin typeface="+mj-lt"/>
                <a:cs typeface="Arial" pitchFamily="34" charset="0"/>
              </a:rPr>
              <a:t>ñ</a:t>
            </a:r>
            <a:r>
              <a:rPr lang="es-CR" sz="1000" b="1" dirty="0">
                <a:latin typeface="+mj-lt"/>
                <a:cs typeface="Arial" pitchFamily="34" charset="0"/>
                <a:sym typeface="Wingdings 2"/>
              </a:rPr>
              <a:t>o/a:</a:t>
            </a:r>
          </a:p>
          <a:p>
            <a:r>
              <a:rPr lang="es-CR" sz="900" b="1" dirty="0">
                <a:latin typeface="+mj-lt"/>
                <a:cs typeface="Arial" pitchFamily="34" charset="0"/>
                <a:sym typeface="Wingdings 2"/>
              </a:rPr>
              <a:t>*El Personal de Poe y los voluntarios no están capacitados para proporcionar el cuidado necesario para niños con ciertas necesidades especiales. </a:t>
            </a:r>
          </a:p>
          <a:p>
            <a:endParaRPr lang="es-CR" sz="500" b="1" dirty="0">
              <a:latin typeface="+mj-lt"/>
              <a:cs typeface="Arial" pitchFamily="34" charset="0"/>
              <a:sym typeface="Wingdings 2"/>
            </a:endParaRPr>
          </a:p>
          <a:p>
            <a:pPr>
              <a:buFont typeface="Wingdings 2"/>
              <a:buChar char="£"/>
            </a:pPr>
            <a:r>
              <a:rPr lang="es-CR" sz="900" dirty="0">
                <a:latin typeface="+mj-lt"/>
                <a:cs typeface="Arial" pitchFamily="34" charset="0"/>
                <a:sym typeface="Wingdings 2"/>
              </a:rPr>
              <a:t> Alergias (alimentos/medicamentos)________________________________________________________________________________________</a:t>
            </a:r>
          </a:p>
          <a:p>
            <a:pPr>
              <a:buFont typeface="Wingdings 2"/>
              <a:buChar char="£"/>
            </a:pPr>
            <a:r>
              <a:rPr lang="es-CR" sz="900" b="1" dirty="0">
                <a:latin typeface="+mj-lt"/>
                <a:cs typeface="Arial" pitchFamily="34" charset="0"/>
                <a:sym typeface="Wingdings 2"/>
              </a:rPr>
              <a:t> </a:t>
            </a:r>
            <a:r>
              <a:rPr lang="es-CR" sz="900" dirty="0">
                <a:latin typeface="+mj-lt"/>
                <a:cs typeface="Arial" pitchFamily="34" charset="0"/>
                <a:sym typeface="Wingdings 2"/>
              </a:rPr>
              <a:t>ADD o ADHD (Trastorno por d</a:t>
            </a:r>
            <a:r>
              <a:rPr lang="es-CR" sz="900" dirty="0">
                <a:latin typeface="+mj-lt"/>
                <a:cs typeface="Arial" pitchFamily="34" charset="0"/>
              </a:rPr>
              <a:t>é</a:t>
            </a:r>
            <a:r>
              <a:rPr lang="es-CR" sz="900" dirty="0">
                <a:latin typeface="+mj-lt"/>
                <a:cs typeface="Arial" pitchFamily="34" charset="0"/>
                <a:sym typeface="Wingdings 2"/>
              </a:rPr>
              <a:t>ficit de atenci</a:t>
            </a:r>
            <a:r>
              <a:rPr lang="es-CR" sz="900" dirty="0">
                <a:latin typeface="+mj-lt"/>
                <a:cs typeface="Arial" pitchFamily="34" charset="0"/>
              </a:rPr>
              <a:t>ó</a:t>
            </a:r>
            <a:r>
              <a:rPr lang="es-CR" sz="900" dirty="0">
                <a:latin typeface="+mj-lt"/>
                <a:cs typeface="Arial" pitchFamily="34" charset="0"/>
                <a:sym typeface="Wingdings 2"/>
              </a:rPr>
              <a:t>n, con o sin hiperactividad)</a:t>
            </a:r>
          </a:p>
          <a:p>
            <a:pPr>
              <a:buFont typeface="Wingdings 2"/>
              <a:buChar char="£"/>
            </a:pPr>
            <a:r>
              <a:rPr lang="es-CR" sz="900" b="1" dirty="0">
                <a:latin typeface="+mj-lt"/>
                <a:cs typeface="Arial" pitchFamily="34" charset="0"/>
                <a:sym typeface="Wingdings 2"/>
              </a:rPr>
              <a:t> </a:t>
            </a:r>
            <a:r>
              <a:rPr lang="es-CR" sz="900" dirty="0">
                <a:latin typeface="+mj-lt"/>
                <a:cs typeface="Arial" pitchFamily="34" charset="0"/>
                <a:sym typeface="Wingdings 2"/>
              </a:rPr>
              <a:t>Medicamento(s) [tipo(s), dosis, y frecuencia]_________________________________________________________________________________</a:t>
            </a:r>
          </a:p>
          <a:p>
            <a:pPr>
              <a:buFont typeface="Wingdings 2"/>
              <a:buChar char="£"/>
            </a:pPr>
            <a:r>
              <a:rPr lang="es-CR" sz="900" dirty="0">
                <a:latin typeface="+mj-lt"/>
                <a:cs typeface="Arial" pitchFamily="34" charset="0"/>
                <a:sym typeface="Wingdings 2"/>
              </a:rPr>
              <a:t>Problemas Emocionales/Mentales: _________________________________________________________________________________________</a:t>
            </a:r>
          </a:p>
          <a:p>
            <a:r>
              <a:rPr lang="es-CR" sz="900" dirty="0">
                <a:latin typeface="+mj-lt"/>
                <a:cs typeface="Arial" pitchFamily="34" charset="0"/>
                <a:sym typeface="Wingdings 2"/>
              </a:rPr>
              <a:t>_______________________________________________________________________________________________________________________</a:t>
            </a:r>
          </a:p>
          <a:p>
            <a:endParaRPr lang="es-CR" sz="900" dirty="0">
              <a:latin typeface="+mj-lt"/>
              <a:cs typeface="Arial" pitchFamily="34" charset="0"/>
              <a:sym typeface="Wingdings 2"/>
            </a:endParaRPr>
          </a:p>
          <a:p>
            <a:pPr>
              <a:buFont typeface="Wingdings 2"/>
              <a:buChar char="£"/>
            </a:pPr>
            <a:r>
              <a:rPr lang="es-CR" sz="900" dirty="0">
                <a:latin typeface="+mj-lt"/>
                <a:cs typeface="Arial" pitchFamily="34" charset="0"/>
                <a:sym typeface="Wingdings 2"/>
              </a:rPr>
              <a:t>Otras ________________________________________________________________________________________________________________</a:t>
            </a:r>
            <a:r>
              <a:rPr lang="es-CR" sz="900" u="sng" dirty="0">
                <a:latin typeface="+mj-lt"/>
                <a:cs typeface="Arial" pitchFamily="34" charset="0"/>
                <a:sym typeface="Wingdings 2"/>
              </a:rPr>
              <a:t>                                                                                                                                                                                                                                                    </a:t>
            </a:r>
            <a:endParaRPr lang="es-CR" sz="900" dirty="0">
              <a:latin typeface="+mj-lt"/>
              <a:cs typeface="Arial" pitchFamily="34" charset="0"/>
              <a:sym typeface="Wingdings 2"/>
            </a:endParaRPr>
          </a:p>
          <a:p>
            <a:pPr algn="ctr"/>
            <a:endParaRPr lang="es-CR" sz="900" b="1" dirty="0">
              <a:latin typeface="+mj-lt"/>
              <a:cs typeface="Arial" pitchFamily="34" charset="0"/>
              <a:sym typeface="Wingdings 2"/>
            </a:endParaRPr>
          </a:p>
          <a:p>
            <a:pPr algn="ctr"/>
            <a:r>
              <a:rPr lang="es-CR" sz="1100" b="1" dirty="0">
                <a:latin typeface="+mj-lt"/>
                <a:cs typeface="Arial" pitchFamily="34" charset="0"/>
                <a:sym typeface="Wingdings 2"/>
              </a:rPr>
              <a:t>Informaci</a:t>
            </a:r>
            <a:r>
              <a:rPr lang="es-CR" sz="1100" b="1" dirty="0">
                <a:latin typeface="+mj-lt"/>
                <a:cs typeface="Arial" pitchFamily="34" charset="0"/>
              </a:rPr>
              <a:t>ó</a:t>
            </a:r>
            <a:r>
              <a:rPr lang="es-CR" sz="1100" b="1" dirty="0">
                <a:latin typeface="+mj-lt"/>
                <a:cs typeface="Arial" pitchFamily="34" charset="0"/>
                <a:sym typeface="Wingdings 2"/>
              </a:rPr>
              <a:t>n de Contacto:  Familia, Emergencia, y Proveedor de Cuidado M</a:t>
            </a:r>
            <a:r>
              <a:rPr lang="es-CR" sz="1100" b="1" dirty="0">
                <a:latin typeface="+mj-lt"/>
                <a:cs typeface="Arial" pitchFamily="34" charset="0"/>
              </a:rPr>
              <a:t>é</a:t>
            </a:r>
            <a:r>
              <a:rPr lang="es-CR" sz="1100" b="1" dirty="0">
                <a:latin typeface="+mj-lt"/>
                <a:cs typeface="Arial" pitchFamily="34" charset="0"/>
                <a:sym typeface="Wingdings 2"/>
              </a:rPr>
              <a:t>dico</a:t>
            </a:r>
          </a:p>
          <a:p>
            <a:pPr algn="ctr"/>
            <a:endParaRPr lang="es-CR" sz="500" dirty="0">
              <a:latin typeface="+mj-lt"/>
              <a:cs typeface="Arial" pitchFamily="34" charset="0"/>
              <a:sym typeface="Wingdings 2"/>
            </a:endParaRPr>
          </a:p>
          <a:p>
            <a:r>
              <a:rPr lang="es-CR" sz="1100" dirty="0">
                <a:latin typeface="+mj-lt"/>
                <a:cs typeface="Arial" pitchFamily="34" charset="0"/>
                <a:sym typeface="Wingdings 2"/>
              </a:rPr>
              <a:t>En caso de emergencia, Poe puede contactar al :  Contacto Primario  Contacto Secundario      Otro (por favor  provea esta informaci</a:t>
            </a:r>
            <a:r>
              <a:rPr lang="es-CR" sz="1100" dirty="0">
                <a:latin typeface="+mj-lt"/>
                <a:cs typeface="Arial" pitchFamily="34" charset="0"/>
              </a:rPr>
              <a:t>ó</a:t>
            </a:r>
            <a:r>
              <a:rPr lang="es-CR" sz="1100" dirty="0">
                <a:latin typeface="+mj-lt"/>
                <a:cs typeface="Arial" pitchFamily="34" charset="0"/>
                <a:sym typeface="Wingdings 2"/>
              </a:rPr>
              <a:t>n a Poe)</a:t>
            </a:r>
          </a:p>
          <a:p>
            <a:pPr algn="ctr"/>
            <a:r>
              <a:rPr lang="es-CR" sz="500" dirty="0">
                <a:latin typeface="+mj-lt"/>
                <a:cs typeface="Arial" pitchFamily="34" charset="0"/>
                <a:sym typeface="Wingdings 2"/>
              </a:rPr>
              <a:t> 	  </a:t>
            </a:r>
            <a:r>
              <a:rPr lang="es-CR" sz="500" b="1" dirty="0">
                <a:latin typeface="+mj-lt"/>
                <a:cs typeface="Arial" pitchFamily="34" charset="0"/>
                <a:sym typeface="Wingdings 2"/>
              </a:rPr>
              <a:t> </a:t>
            </a:r>
          </a:p>
          <a:p>
            <a:r>
              <a:rPr lang="es-CR" sz="900" b="1" dirty="0">
                <a:latin typeface="+mj-lt"/>
                <a:cs typeface="Arial" pitchFamily="34" charset="0"/>
                <a:sym typeface="Wingdings 2"/>
              </a:rPr>
              <a:t>Nombre del padre/encargado (contacto primario): </a:t>
            </a:r>
            <a:r>
              <a:rPr lang="es-CR" sz="900" dirty="0">
                <a:latin typeface="+mj-lt"/>
                <a:cs typeface="Arial" pitchFamily="34" charset="0"/>
                <a:sym typeface="Wingdings 2"/>
              </a:rPr>
              <a:t>________________________________ Empleador:________________________________</a:t>
            </a:r>
          </a:p>
          <a:p>
            <a:r>
              <a:rPr lang="es-CR" sz="900" dirty="0">
                <a:latin typeface="+mj-lt"/>
                <a:cs typeface="Arial" pitchFamily="34" charset="0"/>
                <a:sym typeface="Wingdings 2"/>
              </a:rPr>
              <a:t> </a:t>
            </a:r>
          </a:p>
          <a:p>
            <a:r>
              <a:rPr lang="es-CR" sz="900" dirty="0">
                <a:latin typeface="+mj-lt"/>
                <a:cs typeface="Arial" pitchFamily="34" charset="0"/>
                <a:sym typeface="Wingdings 2"/>
              </a:rPr>
              <a:t>Direcci</a:t>
            </a:r>
            <a:r>
              <a:rPr lang="es-CR" sz="900" dirty="0">
                <a:latin typeface="+mj-lt"/>
                <a:cs typeface="Arial" pitchFamily="34" charset="0"/>
              </a:rPr>
              <a:t>ó</a:t>
            </a:r>
            <a:r>
              <a:rPr lang="es-CR" sz="900" dirty="0">
                <a:latin typeface="+mj-lt"/>
                <a:cs typeface="Arial" pitchFamily="34" charset="0"/>
                <a:sym typeface="Wingdings 2"/>
              </a:rPr>
              <a:t>n (casa) :_________________________________________ Ciudad:______________________ C</a:t>
            </a:r>
            <a:r>
              <a:rPr lang="es-CR" sz="900" dirty="0">
                <a:latin typeface="+mj-lt"/>
                <a:cs typeface="Arial" pitchFamily="34" charset="0"/>
              </a:rPr>
              <a:t>ó</a:t>
            </a:r>
            <a:r>
              <a:rPr lang="es-CR" sz="900" dirty="0">
                <a:latin typeface="+mj-lt"/>
                <a:cs typeface="Arial" pitchFamily="34" charset="0"/>
                <a:sym typeface="Wingdings 2"/>
              </a:rPr>
              <a:t>digo Postal:_____________________	</a:t>
            </a:r>
          </a:p>
          <a:p>
            <a:r>
              <a:rPr lang="es-CR" sz="900" dirty="0">
                <a:latin typeface="+mj-lt"/>
                <a:cs typeface="Arial" pitchFamily="34" charset="0"/>
                <a:sym typeface="Wingdings 2"/>
              </a:rPr>
              <a:t>Núm. Tel. (casa) #:____________________________ Núm. Tel. (trabajo) #:___________________________  ext._________________	</a:t>
            </a:r>
          </a:p>
          <a:p>
            <a:r>
              <a:rPr lang="es-CR" sz="900" dirty="0">
                <a:latin typeface="+mj-lt"/>
                <a:cs typeface="Arial" pitchFamily="34" charset="0"/>
                <a:sym typeface="Wingdings 2"/>
              </a:rPr>
              <a:t> </a:t>
            </a:r>
          </a:p>
          <a:p>
            <a:r>
              <a:rPr lang="es-CR" sz="900" dirty="0">
                <a:latin typeface="+mj-lt"/>
                <a:cs typeface="Arial" pitchFamily="34" charset="0"/>
                <a:sym typeface="Wingdings 2"/>
              </a:rPr>
              <a:t>Núm. Tel. (celular) #:____________________________ Correo electr</a:t>
            </a:r>
            <a:r>
              <a:rPr lang="es-CR" sz="900" dirty="0">
                <a:latin typeface="+mj-lt"/>
                <a:cs typeface="Arial" pitchFamily="34" charset="0"/>
              </a:rPr>
              <a:t>ónico</a:t>
            </a:r>
            <a:r>
              <a:rPr lang="es-CR" sz="900" dirty="0">
                <a:latin typeface="+mj-lt"/>
                <a:cs typeface="Arial" pitchFamily="34" charset="0"/>
                <a:sym typeface="Wingdings 2"/>
              </a:rPr>
              <a:t>:__________________________________________</a:t>
            </a:r>
          </a:p>
          <a:p>
            <a:r>
              <a:rPr lang="es-CR" sz="900" dirty="0">
                <a:latin typeface="+mj-lt"/>
                <a:cs typeface="Arial" pitchFamily="34" charset="0"/>
                <a:sym typeface="Wingdings 2"/>
              </a:rPr>
              <a:t> </a:t>
            </a:r>
          </a:p>
          <a:p>
            <a:r>
              <a:rPr lang="es-CR" sz="900" b="1" dirty="0">
                <a:latin typeface="+mj-lt"/>
                <a:cs typeface="Arial" pitchFamily="34" charset="0"/>
                <a:sym typeface="Wingdings 2"/>
              </a:rPr>
              <a:t>Nombre del contacto secundario</a:t>
            </a:r>
            <a:r>
              <a:rPr lang="es-CR" sz="900" dirty="0">
                <a:latin typeface="+mj-lt"/>
                <a:cs typeface="Arial" pitchFamily="34" charset="0"/>
                <a:sym typeface="Wingdings 2"/>
              </a:rPr>
              <a:t>:________________________________ Empleador:_________________________________________________</a:t>
            </a:r>
          </a:p>
          <a:p>
            <a:r>
              <a:rPr lang="es-CR" sz="900" dirty="0">
                <a:latin typeface="+mj-lt"/>
                <a:cs typeface="Arial" pitchFamily="34" charset="0"/>
                <a:sym typeface="Wingdings 2"/>
              </a:rPr>
              <a:t> </a:t>
            </a:r>
          </a:p>
          <a:p>
            <a:r>
              <a:rPr lang="es-CR" sz="900" dirty="0">
                <a:latin typeface="+mj-lt"/>
                <a:cs typeface="Arial" pitchFamily="34" charset="0"/>
                <a:sym typeface="Wingdings 2"/>
              </a:rPr>
              <a:t>Direcci</a:t>
            </a:r>
            <a:r>
              <a:rPr lang="es-CR" sz="900" dirty="0">
                <a:latin typeface="+mj-lt"/>
                <a:cs typeface="Arial" pitchFamily="34" charset="0"/>
              </a:rPr>
              <a:t>ó</a:t>
            </a:r>
            <a:r>
              <a:rPr lang="es-CR" sz="900" dirty="0">
                <a:latin typeface="+mj-lt"/>
                <a:cs typeface="Arial" pitchFamily="34" charset="0"/>
                <a:sym typeface="Wingdings 2"/>
              </a:rPr>
              <a:t>n (casa):_________________________________________ Ciudad:______________________ C</a:t>
            </a:r>
            <a:r>
              <a:rPr lang="es-CR" sz="900" dirty="0">
                <a:latin typeface="+mj-lt"/>
                <a:cs typeface="Arial" pitchFamily="34" charset="0"/>
              </a:rPr>
              <a:t>ó</a:t>
            </a:r>
            <a:r>
              <a:rPr lang="es-CR" sz="900" dirty="0">
                <a:latin typeface="+mj-lt"/>
                <a:cs typeface="Arial" pitchFamily="34" charset="0"/>
                <a:sym typeface="Wingdings 2"/>
              </a:rPr>
              <a:t>digo Postal:_____________________	</a:t>
            </a:r>
          </a:p>
          <a:p>
            <a:r>
              <a:rPr lang="es-CR" sz="900" dirty="0">
                <a:latin typeface="+mj-lt"/>
                <a:cs typeface="Arial" pitchFamily="34" charset="0"/>
                <a:sym typeface="Wingdings 2"/>
              </a:rPr>
              <a:t>Núm. Tel. (casa) #:____________________________ Núm. Tel. (trabajo) #:___________________________  ext._________________	</a:t>
            </a:r>
          </a:p>
          <a:p>
            <a:r>
              <a:rPr lang="es-CR" sz="900" dirty="0">
                <a:latin typeface="+mj-lt"/>
                <a:cs typeface="Arial" pitchFamily="34" charset="0"/>
                <a:sym typeface="Wingdings 2"/>
              </a:rPr>
              <a:t> </a:t>
            </a:r>
          </a:p>
          <a:p>
            <a:r>
              <a:rPr lang="es-CR" sz="900" dirty="0">
                <a:latin typeface="+mj-lt"/>
                <a:cs typeface="Arial" pitchFamily="34" charset="0"/>
                <a:sym typeface="Wingdings 2"/>
              </a:rPr>
              <a:t>Núm. Tel. (celular) #:____________________________ Correo electr</a:t>
            </a:r>
            <a:r>
              <a:rPr lang="es-CR" sz="900" dirty="0">
                <a:latin typeface="+mj-lt"/>
                <a:cs typeface="Arial" pitchFamily="34" charset="0"/>
              </a:rPr>
              <a:t>ónico</a:t>
            </a:r>
            <a:r>
              <a:rPr lang="es-CR" sz="900" dirty="0">
                <a:latin typeface="+mj-lt"/>
                <a:cs typeface="Arial" pitchFamily="34" charset="0"/>
                <a:sym typeface="Wingdings 2"/>
              </a:rPr>
              <a:t>:_________________________________________</a:t>
            </a:r>
          </a:p>
          <a:p>
            <a:endParaRPr lang="es-CR" sz="900" dirty="0">
              <a:latin typeface="+mj-lt"/>
              <a:cs typeface="Arial" pitchFamily="34" charset="0"/>
              <a:sym typeface="Wingdings 2"/>
            </a:endParaRPr>
          </a:p>
          <a:p>
            <a:r>
              <a:rPr lang="es-CR" sz="900" b="1" dirty="0">
                <a:latin typeface="+mj-lt"/>
                <a:cs typeface="Arial" pitchFamily="34" charset="0"/>
                <a:sym typeface="Wingdings 2"/>
              </a:rPr>
              <a:t>M</a:t>
            </a:r>
            <a:r>
              <a:rPr lang="es-CR" sz="900" dirty="0">
                <a:latin typeface="+mj-lt"/>
                <a:cs typeface="Arial" pitchFamily="34" charset="0"/>
              </a:rPr>
              <a:t>é</a:t>
            </a:r>
            <a:r>
              <a:rPr lang="es-CR" sz="900" b="1" dirty="0">
                <a:latin typeface="+mj-lt"/>
                <a:cs typeface="Arial" pitchFamily="34" charset="0"/>
                <a:sym typeface="Wingdings 2"/>
              </a:rPr>
              <a:t>dico del ni</a:t>
            </a:r>
            <a:r>
              <a:rPr lang="es-CR" sz="900" b="1" dirty="0">
                <a:latin typeface="+mj-lt"/>
                <a:cs typeface="Arial" pitchFamily="34" charset="0"/>
              </a:rPr>
              <a:t>ñ</a:t>
            </a:r>
            <a:r>
              <a:rPr lang="es-CR" sz="900" b="1" dirty="0">
                <a:latin typeface="+mj-lt"/>
                <a:cs typeface="Arial" pitchFamily="34" charset="0"/>
                <a:sym typeface="Wingdings 2"/>
              </a:rPr>
              <a:t>o (nombre): </a:t>
            </a:r>
            <a:r>
              <a:rPr lang="es-CR" sz="900" dirty="0">
                <a:latin typeface="+mj-lt"/>
                <a:cs typeface="Arial" pitchFamily="34" charset="0"/>
                <a:sym typeface="Wingdings 2"/>
              </a:rPr>
              <a:t>________________________________________________ Núm. Tel. (consultorio): ____________________________</a:t>
            </a:r>
          </a:p>
          <a:p>
            <a:endParaRPr lang="es-CR" sz="900" dirty="0">
              <a:latin typeface="+mj-lt"/>
              <a:cs typeface="Arial" pitchFamily="34" charset="0"/>
              <a:sym typeface="Wingdings 2"/>
            </a:endParaRPr>
          </a:p>
          <a:p>
            <a:r>
              <a:rPr lang="es-CR" sz="900" b="1" dirty="0">
                <a:latin typeface="+mj-lt"/>
                <a:cs typeface="Arial" pitchFamily="34" charset="0"/>
                <a:sym typeface="Wingdings 2"/>
              </a:rPr>
              <a:t>Dentista del ni</a:t>
            </a:r>
            <a:r>
              <a:rPr lang="es-CR" sz="900" b="1" dirty="0">
                <a:latin typeface="+mj-lt"/>
                <a:cs typeface="Arial" pitchFamily="34" charset="0"/>
              </a:rPr>
              <a:t>ñ</a:t>
            </a:r>
            <a:r>
              <a:rPr lang="es-CR" sz="900" b="1" dirty="0">
                <a:latin typeface="+mj-lt"/>
                <a:cs typeface="Arial" pitchFamily="34" charset="0"/>
                <a:sym typeface="Wingdings 2"/>
              </a:rPr>
              <a:t>o (nombre)</a:t>
            </a:r>
            <a:r>
              <a:rPr lang="es-CR" sz="900" dirty="0">
                <a:latin typeface="+mj-lt"/>
                <a:cs typeface="Arial" pitchFamily="34" charset="0"/>
                <a:sym typeface="Wingdings 2"/>
              </a:rPr>
              <a:t>:________________________________________________ Núm. Tel. (consultorio): ____________________________</a:t>
            </a:r>
          </a:p>
          <a:p>
            <a:endParaRPr lang="es-CR" sz="900" dirty="0">
              <a:latin typeface="+mj-lt"/>
              <a:cs typeface="Arial" pitchFamily="34" charset="0"/>
              <a:sym typeface="Wingdings 2"/>
            </a:endParaRPr>
          </a:p>
          <a:p>
            <a:pPr algn="ctr"/>
            <a:r>
              <a:rPr lang="es-CR" sz="900" b="1" dirty="0">
                <a:latin typeface="+mj-lt"/>
                <a:cs typeface="Arial" pitchFamily="34" charset="0"/>
                <a:sym typeface="Wingdings 2"/>
              </a:rPr>
              <a:t>Preferencia de Hospital</a:t>
            </a:r>
            <a:r>
              <a:rPr lang="es-CR" sz="900" dirty="0">
                <a:latin typeface="+mj-lt"/>
                <a:cs typeface="Arial" pitchFamily="34" charset="0"/>
                <a:sym typeface="Wingdings 2"/>
              </a:rPr>
              <a:t>:_____________________________ </a:t>
            </a:r>
            <a:r>
              <a:rPr lang="es-CR" sz="900" b="1" dirty="0">
                <a:latin typeface="+mj-lt"/>
                <a:cs typeface="Arial" pitchFamily="34" charset="0"/>
                <a:sym typeface="Wingdings 2"/>
              </a:rPr>
              <a:t>Compañía de Seguro M</a:t>
            </a:r>
            <a:r>
              <a:rPr lang="es-CR" sz="900" b="1" dirty="0">
                <a:latin typeface="+mj-lt"/>
                <a:cs typeface="Arial" pitchFamily="34" charset="0"/>
              </a:rPr>
              <a:t>é</a:t>
            </a:r>
            <a:r>
              <a:rPr lang="es-CR" sz="900" b="1" dirty="0">
                <a:latin typeface="+mj-lt"/>
                <a:cs typeface="Arial" pitchFamily="34" charset="0"/>
                <a:sym typeface="Wingdings 2"/>
              </a:rPr>
              <a:t>dico y Núm. de Póliza #</a:t>
            </a:r>
            <a:r>
              <a:rPr lang="es-CR" sz="900" dirty="0">
                <a:latin typeface="+mj-lt"/>
                <a:cs typeface="Arial" pitchFamily="34" charset="0"/>
                <a:sym typeface="Wingdings 2"/>
              </a:rPr>
              <a:t>:__________________________</a:t>
            </a:r>
            <a:br>
              <a:rPr lang="es-CR" sz="1400" dirty="0">
                <a:latin typeface="+mj-lt"/>
                <a:cs typeface="Arial" pitchFamily="34" charset="0"/>
                <a:sym typeface="Wingdings 2"/>
              </a:rPr>
            </a:br>
            <a:endParaRPr lang="es-CR" sz="1400" dirty="0">
              <a:latin typeface="+mj-lt"/>
              <a:cs typeface="Arial" pitchFamily="34" charset="0"/>
              <a:sym typeface="Wingdings 2"/>
            </a:endParaRPr>
          </a:p>
          <a:p>
            <a:pPr algn="ctr"/>
            <a:endParaRPr lang="es-CR" sz="1400" dirty="0">
              <a:latin typeface="+mj-lt"/>
              <a:cs typeface="Arial" pitchFamily="34" charset="0"/>
              <a:sym typeface="Wingdings 2"/>
            </a:endParaRPr>
          </a:p>
          <a:p>
            <a:pPr algn="ctr"/>
            <a:r>
              <a:rPr lang="es-CR" sz="1400" dirty="0">
                <a:latin typeface="+mj-lt"/>
                <a:cs typeface="Arial" pitchFamily="34" charset="0"/>
                <a:sym typeface="Wingdings 2"/>
              </a:rPr>
              <a:t>POR FAVOR LLENAR  EL FORMULARIO Y DEVOLVERLO AL CENTRO POE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7772400" cy="9906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0"/>
            <a:ext cx="7772400" cy="954107"/>
          </a:xfrm>
          <a:prstGeom prst="rect">
            <a:avLst/>
          </a:prstGeom>
          <a:solidFill>
            <a:srgbClr val="FF8300"/>
          </a:solidFill>
          <a:ln>
            <a:solidFill>
              <a:srgbClr val="FF8300"/>
            </a:solidFill>
          </a:ln>
        </p:spPr>
        <p:txBody>
          <a:bodyPr wrap="square" rtlCol="0">
            <a:spAutoFit/>
          </a:bodyPr>
          <a:lstStyle/>
          <a:p>
            <a:pPr algn="ctr"/>
            <a:r>
              <a:rPr lang="es-US" sz="2800" dirty="0">
                <a:solidFill>
                  <a:schemeClr val="bg1"/>
                </a:solidFill>
                <a:latin typeface="Tahoma" panose="020B0604030504040204" pitchFamily="34" charset="0"/>
                <a:ea typeface="Tahoma" panose="020B0604030504040204" pitchFamily="34" charset="0"/>
                <a:cs typeface="Tahoma" panose="020B0604030504040204" pitchFamily="34" charset="0"/>
              </a:rPr>
              <a:t>Campamento de Hábitos Saludables</a:t>
            </a:r>
          </a:p>
          <a:p>
            <a:pPr algn="ctr"/>
            <a:r>
              <a:rPr lang="es-US" sz="2800" dirty="0">
                <a:solidFill>
                  <a:schemeClr val="bg1"/>
                </a:solidFill>
                <a:latin typeface="Tahoma" panose="020B0604030504040204" pitchFamily="34" charset="0"/>
                <a:ea typeface="Tahoma" panose="020B0604030504040204" pitchFamily="34" charset="0"/>
                <a:cs typeface="Tahoma" panose="020B0604030504040204" pitchFamily="34" charset="0"/>
              </a:rPr>
              <a:t>Verificación e Información de Permiso</a:t>
            </a:r>
          </a:p>
        </p:txBody>
      </p:sp>
      <p:sp>
        <p:nvSpPr>
          <p:cNvPr id="15" name="TextBox 14"/>
          <p:cNvSpPr txBox="1"/>
          <p:nvPr/>
        </p:nvSpPr>
        <p:spPr>
          <a:xfrm>
            <a:off x="76200" y="914400"/>
            <a:ext cx="7696200" cy="7325082"/>
          </a:xfrm>
          <a:prstGeom prst="rect">
            <a:avLst/>
          </a:prstGeom>
          <a:noFill/>
        </p:spPr>
        <p:txBody>
          <a:bodyPr wrap="square" rtlCol="0">
            <a:spAutoFit/>
          </a:bodyPr>
          <a:lstStyle/>
          <a:p>
            <a:endParaRPr lang="en-US" sz="1000" dirty="0">
              <a:latin typeface="Arial" pitchFamily="34" charset="0"/>
              <a:cs typeface="Arial" pitchFamily="34" charset="0"/>
            </a:endParaRPr>
          </a:p>
          <a:p>
            <a:r>
              <a:rPr lang="es-US" sz="1100" b="1" dirty="0">
                <a:latin typeface="+mj-lt"/>
                <a:cs typeface="Arial" pitchFamily="34" charset="0"/>
              </a:rPr>
              <a:t>Mi niño/a es elegible para o ya recibe almuerzo gratis o a precio reducido en la escuela.</a:t>
            </a:r>
          </a:p>
          <a:p>
            <a:endParaRPr lang="es-US" sz="1000" dirty="0">
              <a:latin typeface="+mj-lt"/>
              <a:cs typeface="Arial" pitchFamily="34" charset="0"/>
            </a:endParaRPr>
          </a:p>
          <a:p>
            <a:r>
              <a:rPr lang="es-US" sz="900" dirty="0">
                <a:latin typeface="+mj-lt"/>
                <a:cs typeface="Arial" pitchFamily="34" charset="0"/>
              </a:rPr>
              <a:t>Firma del Padre/Encargado:_______________________________________________ Fecha:_____________________</a:t>
            </a:r>
          </a:p>
          <a:p>
            <a:endParaRPr lang="es-US" sz="800" dirty="0">
              <a:latin typeface="+mj-lt"/>
              <a:cs typeface="Arial" pitchFamily="34" charset="0"/>
            </a:endParaRPr>
          </a:p>
          <a:p>
            <a:r>
              <a:rPr lang="es-US" sz="1100" b="1" dirty="0">
                <a:latin typeface="+mj-lt"/>
                <a:cs typeface="Arial" pitchFamily="34" charset="0"/>
              </a:rPr>
              <a:t>Yo he le</a:t>
            </a:r>
            <a:r>
              <a:rPr lang="es-US" sz="1100" b="1" dirty="0">
                <a:latin typeface="+mj-lt"/>
              </a:rPr>
              <a:t>í</a:t>
            </a:r>
            <a:r>
              <a:rPr lang="es-US" sz="1100" b="1" dirty="0">
                <a:latin typeface="+mj-lt"/>
                <a:cs typeface="Arial" pitchFamily="34" charset="0"/>
              </a:rPr>
              <a:t>do, entendido, y  he aceptado </a:t>
            </a:r>
            <a:r>
              <a:rPr lang="es-US" sz="1100" b="1" u="sng" dirty="0">
                <a:latin typeface="+mj-lt"/>
                <a:cs typeface="Arial" pitchFamily="34" charset="0"/>
              </a:rPr>
              <a:t>las Políticas de los Programas para Jóvenes del 2017 </a:t>
            </a:r>
            <a:r>
              <a:rPr lang="es-US" sz="1100" b="1" dirty="0">
                <a:latin typeface="+mj-lt"/>
                <a:cs typeface="Arial" pitchFamily="34" charset="0"/>
              </a:rPr>
              <a:t>del Centro Poe.</a:t>
            </a:r>
          </a:p>
          <a:p>
            <a:endParaRPr lang="es-US" sz="1000" dirty="0">
              <a:latin typeface="+mj-lt"/>
              <a:cs typeface="Arial" pitchFamily="34" charset="0"/>
            </a:endParaRPr>
          </a:p>
          <a:p>
            <a:r>
              <a:rPr lang="es-US" sz="900" dirty="0">
                <a:latin typeface="+mj-lt"/>
                <a:cs typeface="Arial" pitchFamily="34" charset="0"/>
              </a:rPr>
              <a:t>Firma del Padre/Encargado:________________________________________________ Fecha: ____________________</a:t>
            </a:r>
          </a:p>
          <a:p>
            <a:r>
              <a:rPr lang="es-US" sz="1000" dirty="0">
                <a:latin typeface="+mj-lt"/>
                <a:cs typeface="Arial" pitchFamily="34" charset="0"/>
              </a:rPr>
              <a:t>	</a:t>
            </a:r>
          </a:p>
          <a:p>
            <a:r>
              <a:rPr lang="es-US" sz="1100" b="1" dirty="0">
                <a:latin typeface="+mj-lt"/>
                <a:cs typeface="Arial" pitchFamily="34" charset="0"/>
              </a:rPr>
              <a:t>Yo he le</a:t>
            </a:r>
            <a:r>
              <a:rPr lang="es-US" sz="1100" b="1" dirty="0">
                <a:latin typeface="+mj-lt"/>
              </a:rPr>
              <a:t>í</a:t>
            </a:r>
            <a:r>
              <a:rPr lang="es-US" sz="1100" b="1" dirty="0">
                <a:latin typeface="+mj-lt"/>
                <a:cs typeface="Arial" pitchFamily="34" charset="0"/>
              </a:rPr>
              <a:t>do, entendido, y he aceptado </a:t>
            </a:r>
            <a:r>
              <a:rPr lang="es-US" sz="1100" b="1" u="sng" dirty="0">
                <a:latin typeface="+mj-lt"/>
                <a:cs typeface="Arial" pitchFamily="34" charset="0"/>
              </a:rPr>
              <a:t>las Expectativas de Comportamiento y las Políticas Disciplinarias de 2017</a:t>
            </a:r>
            <a:r>
              <a:rPr lang="es-US" sz="1100" b="1" dirty="0">
                <a:latin typeface="+mj-lt"/>
                <a:cs typeface="Arial" pitchFamily="34" charset="0"/>
              </a:rPr>
              <a:t> del Centro Poe.</a:t>
            </a:r>
          </a:p>
          <a:p>
            <a:endParaRPr lang="es-US" sz="1000" dirty="0">
              <a:latin typeface="+mj-lt"/>
              <a:cs typeface="Arial" pitchFamily="34" charset="0"/>
            </a:endParaRPr>
          </a:p>
          <a:p>
            <a:r>
              <a:rPr lang="es-US" sz="900" dirty="0">
                <a:latin typeface="+mj-lt"/>
                <a:cs typeface="Arial" pitchFamily="34" charset="0"/>
              </a:rPr>
              <a:t>Firma del Padre/Encargado:_________________________________________________ Fecha:____________________</a:t>
            </a:r>
          </a:p>
          <a:p>
            <a:pPr algn="ctr"/>
            <a:endParaRPr lang="es-US" sz="800" dirty="0">
              <a:latin typeface="+mj-lt"/>
              <a:cs typeface="Arial" pitchFamily="34" charset="0"/>
            </a:endParaRPr>
          </a:p>
          <a:p>
            <a:r>
              <a:rPr lang="es-US" sz="1100" b="1" dirty="0">
                <a:latin typeface="+mj-lt"/>
                <a:cs typeface="Arial" pitchFamily="34" charset="0"/>
              </a:rPr>
              <a:t>Circunstancias Especiales:</a:t>
            </a:r>
          </a:p>
          <a:p>
            <a:endParaRPr lang="es-US" sz="800" dirty="0">
              <a:latin typeface="+mj-lt"/>
              <a:cs typeface="Arial" pitchFamily="34" charset="0"/>
            </a:endParaRPr>
          </a:p>
          <a:p>
            <a:r>
              <a:rPr lang="es-US" sz="1000" dirty="0">
                <a:latin typeface="+mj-lt"/>
                <a:cs typeface="Arial" pitchFamily="34" charset="0"/>
              </a:rPr>
              <a:t>Los padres/encargados están obligados a informar al Centro Poe por escrito, antes de la aceptación de un niño en el programa de Poe, de cualquier circunstancia especial que pueda afectar la capacidad del niño de participar plenamente y dentro de las pautas de comportamiento aceptables, incluyendo pero no limitado a cualquier problema grave de comportamiento o circunstancias especiales relativas a las condiciones psicológicas, médicas, o físicas. Al ser informado de tales circunstancias, la Directora del Programa (o una persona que esté designada) puede requerir una conferencia con los padres/encargados para discutir los problemas creados por estas circunstancias.</a:t>
            </a:r>
          </a:p>
          <a:p>
            <a:r>
              <a:rPr lang="es-US" sz="1000" dirty="0">
                <a:latin typeface="+mj-lt"/>
                <a:cs typeface="Arial" pitchFamily="34" charset="0"/>
              </a:rPr>
              <a:t> </a:t>
            </a:r>
            <a:endParaRPr lang="es-US" sz="800" dirty="0">
              <a:latin typeface="+mj-lt"/>
              <a:cs typeface="Arial" pitchFamily="34" charset="0"/>
            </a:endParaRPr>
          </a:p>
          <a:p>
            <a:r>
              <a:rPr lang="es-US" sz="1000" b="1" dirty="0">
                <a:latin typeface="+mj-lt"/>
                <a:cs typeface="Arial" pitchFamily="34" charset="0"/>
              </a:rPr>
              <a:t>Yo entiendo y reconozco que: </a:t>
            </a:r>
            <a:r>
              <a:rPr lang="es-US" sz="1000" dirty="0">
                <a:latin typeface="+mj-lt"/>
                <a:cs typeface="Arial" pitchFamily="34" charset="0"/>
              </a:rPr>
              <a:t>(1) es la responsabilidad del padre/encargado de divulgarle completamente al Centro Poe de cualquier circunstancia especial que pudiera afectar la capacidad de mi niño a participar, y (2) es la responsabilidad del padre/encargado de informarle al Centro Poe de cualquier modificación solicitada que el padre/encargado crea necesaria y alcanzable para el participante.  </a:t>
            </a:r>
          </a:p>
          <a:p>
            <a:r>
              <a:rPr lang="es-US" sz="1000" dirty="0">
                <a:latin typeface="+mj-lt"/>
                <a:cs typeface="Arial" pitchFamily="34" charset="0"/>
              </a:rPr>
              <a:t> </a:t>
            </a:r>
            <a:endParaRPr lang="es-US" sz="800" dirty="0">
              <a:latin typeface="+mj-lt"/>
              <a:cs typeface="Arial" pitchFamily="34" charset="0"/>
            </a:endParaRPr>
          </a:p>
          <a:p>
            <a:r>
              <a:rPr lang="es-US" sz="1000" b="1" dirty="0">
                <a:latin typeface="+mj-lt"/>
                <a:cs typeface="Arial" pitchFamily="34" charset="0"/>
              </a:rPr>
              <a:t>Por favor firme, indicando que usted ha leído, entendido, y aceptado los términos y condiciones establecidos anteriormente.</a:t>
            </a:r>
          </a:p>
          <a:p>
            <a:r>
              <a:rPr lang="es-US" sz="900" dirty="0">
                <a:latin typeface="+mj-lt"/>
                <a:cs typeface="Arial" pitchFamily="34" charset="0"/>
              </a:rPr>
              <a:t> </a:t>
            </a:r>
          </a:p>
          <a:p>
            <a:r>
              <a:rPr lang="es-US" sz="900" dirty="0">
                <a:latin typeface="+mj-lt"/>
                <a:cs typeface="Arial" pitchFamily="34" charset="0"/>
              </a:rPr>
              <a:t>_________________________________________                       _____________________</a:t>
            </a:r>
          </a:p>
          <a:p>
            <a:r>
              <a:rPr lang="es-US" sz="900" dirty="0">
                <a:latin typeface="+mj-lt"/>
                <a:cs typeface="Arial" pitchFamily="34" charset="0"/>
              </a:rPr>
              <a:t>Firma del Padre/encargado                              	                   Fecha</a:t>
            </a:r>
          </a:p>
          <a:p>
            <a:endParaRPr lang="es-US" sz="800" dirty="0">
              <a:latin typeface="+mj-lt"/>
              <a:cs typeface="Arial" pitchFamily="34" charset="0"/>
            </a:endParaRPr>
          </a:p>
          <a:p>
            <a:r>
              <a:rPr lang="es-US" sz="1100" b="1" dirty="0">
                <a:latin typeface="+mj-lt"/>
                <a:cs typeface="Arial" pitchFamily="34" charset="0"/>
              </a:rPr>
              <a:t>Permiso para Aplicar el Protector Solar (</a:t>
            </a:r>
            <a:r>
              <a:rPr lang="es-US" sz="1100" b="1" dirty="0" err="1">
                <a:latin typeface="+mj-lt"/>
                <a:cs typeface="Arial" pitchFamily="34" charset="0"/>
              </a:rPr>
              <a:t>Sunscreen</a:t>
            </a:r>
            <a:r>
              <a:rPr lang="es-US" sz="1100" b="1" dirty="0">
                <a:latin typeface="+mj-lt"/>
                <a:cs typeface="Arial" pitchFamily="34" charset="0"/>
              </a:rPr>
              <a:t>)</a:t>
            </a:r>
          </a:p>
          <a:p>
            <a:endParaRPr lang="es-US" sz="800" dirty="0">
              <a:latin typeface="+mj-lt"/>
              <a:cs typeface="Arial" pitchFamily="34" charset="0"/>
            </a:endParaRPr>
          </a:p>
          <a:p>
            <a:r>
              <a:rPr lang="es-US" sz="1000" dirty="0">
                <a:latin typeface="+mj-lt"/>
                <a:cs typeface="Arial" pitchFamily="34" charset="0"/>
              </a:rPr>
              <a:t>Doy permiso al personal del Centro Poe para la Educación de la Salud de aplicarle protector solar a mi niño/a.</a:t>
            </a:r>
          </a:p>
          <a:p>
            <a:r>
              <a:rPr lang="es-US" sz="1000" dirty="0">
                <a:latin typeface="+mj-lt"/>
                <a:cs typeface="Arial" pitchFamily="34" charset="0"/>
              </a:rPr>
              <a:t> </a:t>
            </a:r>
          </a:p>
          <a:p>
            <a:r>
              <a:rPr lang="es-US" sz="900" dirty="0">
                <a:latin typeface="+mj-lt"/>
                <a:cs typeface="Arial" pitchFamily="34" charset="0"/>
              </a:rPr>
              <a:t>__________________________________________		_______________________________________</a:t>
            </a:r>
          </a:p>
          <a:p>
            <a:r>
              <a:rPr lang="es-US" sz="900" dirty="0">
                <a:latin typeface="+mj-lt"/>
                <a:cs typeface="Arial" pitchFamily="34" charset="0"/>
              </a:rPr>
              <a:t>Nombre del Niño/a			Firma del Padre/Encargado</a:t>
            </a:r>
          </a:p>
          <a:p>
            <a:r>
              <a:rPr lang="es-US" sz="900" dirty="0">
                <a:latin typeface="+mj-lt"/>
                <a:cs typeface="Arial" pitchFamily="34" charset="0"/>
              </a:rPr>
              <a:t>	</a:t>
            </a:r>
          </a:p>
          <a:p>
            <a:r>
              <a:rPr lang="es-US" sz="900" dirty="0">
                <a:latin typeface="+mj-lt"/>
                <a:cs typeface="Arial" pitchFamily="34" charset="0"/>
              </a:rPr>
              <a:t>Fecha:_____________________  </a:t>
            </a:r>
          </a:p>
          <a:p>
            <a:endParaRPr lang="es-US" sz="800" dirty="0">
              <a:latin typeface="+mj-lt"/>
              <a:cs typeface="Arial" pitchFamily="34" charset="0"/>
            </a:endParaRPr>
          </a:p>
          <a:p>
            <a:r>
              <a:rPr lang="es-US" sz="1100" b="1" dirty="0">
                <a:latin typeface="+mj-lt"/>
              </a:rPr>
              <a:t>¿</a:t>
            </a:r>
            <a:r>
              <a:rPr lang="es-US" sz="1100" b="1" dirty="0">
                <a:latin typeface="+mj-lt"/>
                <a:cs typeface="Arial" pitchFamily="34" charset="0"/>
              </a:rPr>
              <a:t>Como aprendió</a:t>
            </a:r>
            <a:r>
              <a:rPr lang="es-US" sz="1100" dirty="0">
                <a:latin typeface="+mj-lt"/>
                <a:cs typeface="Arial" pitchFamily="34" charset="0"/>
              </a:rPr>
              <a:t> </a:t>
            </a:r>
            <a:r>
              <a:rPr lang="es-US" sz="1100" b="1" dirty="0">
                <a:latin typeface="+mj-lt"/>
                <a:cs typeface="Arial" pitchFamily="34" charset="0"/>
              </a:rPr>
              <a:t>usted sobre los programas del Centro Poe?</a:t>
            </a:r>
          </a:p>
          <a:p>
            <a:endParaRPr lang="es-US" sz="800" dirty="0">
              <a:latin typeface="+mj-lt"/>
              <a:cs typeface="Arial" pitchFamily="34" charset="0"/>
            </a:endParaRPr>
          </a:p>
          <a:p>
            <a:pPr marL="171450" indent="-171450">
              <a:buFont typeface="Wingdings 2" panose="05020102010507070707" pitchFamily="18" charset="2"/>
              <a:buChar char="£"/>
            </a:pPr>
            <a:r>
              <a:rPr lang="es-US" sz="1000" dirty="0">
                <a:latin typeface="+mj-lt"/>
                <a:cs typeface="Arial" pitchFamily="34" charset="0"/>
                <a:sym typeface="Wingdings 2"/>
              </a:rPr>
              <a:t>Amigo/a o pariente       Página web del Centro Poe      </a:t>
            </a:r>
            <a:r>
              <a:rPr lang="es-US" sz="1000" dirty="0">
                <a:latin typeface="+mj-lt"/>
                <a:cs typeface="Arial" pitchFamily="34" charset="0"/>
              </a:rPr>
              <a:t> En la escuela de mi niño/a</a:t>
            </a:r>
          </a:p>
          <a:p>
            <a:pPr marL="171450" indent="-171450">
              <a:buFont typeface="Wingdings 2" panose="05020102010507070707" pitchFamily="18" charset="2"/>
              <a:buChar char="£"/>
            </a:pPr>
            <a:endParaRPr lang="es-US" sz="1000" dirty="0">
              <a:latin typeface="+mj-lt"/>
              <a:cs typeface="Arial" pitchFamily="34" charset="0"/>
            </a:endParaRPr>
          </a:p>
          <a:p>
            <a:pPr marL="171450" indent="-171450">
              <a:buFont typeface="Wingdings 2" panose="05020102010507070707" pitchFamily="18" charset="2"/>
              <a:buChar char="£"/>
            </a:pPr>
            <a:r>
              <a:rPr lang="es-US" sz="1000" dirty="0">
                <a:latin typeface="+mj-lt"/>
                <a:cs typeface="Arial" pitchFamily="34" charset="0"/>
                <a:sym typeface="Wingdings 2"/>
              </a:rPr>
              <a:t>Facebook	                 Twitter	                  El Departamento de Servicios Humanos</a:t>
            </a:r>
          </a:p>
          <a:p>
            <a:pPr marL="171450" indent="-171450">
              <a:buFont typeface="Wingdings 2" panose="05020102010507070707" pitchFamily="18" charset="2"/>
              <a:buChar char="£"/>
            </a:pPr>
            <a:endParaRPr lang="es-US" sz="1000" dirty="0">
              <a:latin typeface="+mj-lt"/>
              <a:cs typeface="Arial" pitchFamily="34" charset="0"/>
            </a:endParaRPr>
          </a:p>
          <a:p>
            <a:r>
              <a:rPr lang="es-US" sz="1000" dirty="0">
                <a:latin typeface="+mj-lt"/>
                <a:cs typeface="Arial" pitchFamily="34" charset="0"/>
                <a:sym typeface="Wingdings 2"/>
              </a:rPr>
              <a:t> </a:t>
            </a:r>
            <a:r>
              <a:rPr lang="es-US" sz="1000" dirty="0">
                <a:latin typeface="+mj-lt"/>
                <a:cs typeface="Arial" pitchFamily="34" charset="0"/>
              </a:rPr>
              <a:t>Otro medio </a:t>
            </a:r>
            <a:r>
              <a:rPr lang="es-US" sz="1000" u="sng" dirty="0">
                <a:latin typeface="+mj-lt"/>
                <a:cs typeface="Arial" pitchFamily="34" charset="0"/>
              </a:rPr>
              <a:t>                                                         </a:t>
            </a:r>
            <a:r>
              <a:rPr lang="es-US" sz="1000" dirty="0">
                <a:latin typeface="+mj-lt"/>
                <a:cs typeface="Arial" pitchFamily="34" charset="0"/>
              </a:rPr>
              <a:t>	</a:t>
            </a:r>
            <a:endParaRPr lang="es-US" sz="1400" dirty="0">
              <a:solidFill>
                <a:prstClr val="black"/>
              </a:solidFill>
              <a:latin typeface="+mj-lt"/>
              <a:cs typeface="Arial" pitchFamily="34" charset="0"/>
              <a:sym typeface="Wingdings 2"/>
            </a:endParaRPr>
          </a:p>
          <a:p>
            <a:pPr lvl="0" algn="ctr"/>
            <a:endParaRPr lang="es-US" sz="1400" dirty="0">
              <a:solidFill>
                <a:prstClr val="black"/>
              </a:solidFill>
              <a:latin typeface="+mj-lt"/>
              <a:cs typeface="Arial" pitchFamily="34" charset="0"/>
              <a:sym typeface="Wingdings 2"/>
            </a:endParaRPr>
          </a:p>
          <a:p>
            <a:pPr lvl="0" algn="ctr"/>
            <a:r>
              <a:rPr lang="es-US" sz="1400" dirty="0">
                <a:solidFill>
                  <a:prstClr val="black"/>
                </a:solidFill>
                <a:latin typeface="+mj-lt"/>
                <a:cs typeface="Arial" pitchFamily="34" charset="0"/>
                <a:sym typeface="Wingdings 2"/>
              </a:rPr>
              <a:t>POR FAVOR LLENAR EL FORMULARIO Y DEVOLVERLO AL CENTRO POE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7772400" cy="990600"/>
          </a:xfrm>
          <a:prstGeom prst="rect">
            <a:avLst/>
          </a:prstGeom>
          <a:solidFill>
            <a:srgbClr val="7C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0"/>
            <a:ext cx="7772400" cy="954107"/>
          </a:xfrm>
          <a:prstGeom prst="rect">
            <a:avLst/>
          </a:prstGeom>
          <a:solidFill>
            <a:srgbClr val="77BC1F"/>
          </a:solidFill>
          <a:ln>
            <a:solidFill>
              <a:srgbClr val="77BC1F"/>
            </a:solidFill>
          </a:ln>
        </p:spPr>
        <p:txBody>
          <a:bodyPr wrap="square" rtlCol="0">
            <a:spAutoFit/>
          </a:bodyPr>
          <a:lstStyle/>
          <a:p>
            <a:pPr algn="ctr"/>
            <a:r>
              <a:rPr lang="es-US" sz="2600" b="1" dirty="0">
                <a:solidFill>
                  <a:schemeClr val="bg1"/>
                </a:solidFill>
                <a:latin typeface="Tahoma" panose="020B0604030504040204" pitchFamily="34" charset="0"/>
                <a:ea typeface="Tahoma" panose="020B0604030504040204" pitchFamily="34" charset="0"/>
                <a:cs typeface="Tahoma" panose="020B0604030504040204" pitchFamily="34" charset="0"/>
              </a:rPr>
              <a:t>El Centro Poe para la Educación de la Salud</a:t>
            </a:r>
            <a:r>
              <a:rPr lang="es-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ctr"/>
            <a:r>
              <a:rPr lang="es-US" sz="2800" b="1" dirty="0">
                <a:solidFill>
                  <a:schemeClr val="bg1"/>
                </a:solidFill>
                <a:latin typeface="Tahoma" panose="020B0604030504040204" pitchFamily="34" charset="0"/>
                <a:ea typeface="Tahoma" panose="020B0604030504040204" pitchFamily="34" charset="0"/>
                <a:cs typeface="Tahoma" panose="020B0604030504040204" pitchFamily="34" charset="0"/>
              </a:rPr>
              <a:t>Las Políticas de Programas para Jóvenes</a:t>
            </a:r>
          </a:p>
        </p:txBody>
      </p:sp>
      <p:sp>
        <p:nvSpPr>
          <p:cNvPr id="15" name="TextBox 14"/>
          <p:cNvSpPr txBox="1"/>
          <p:nvPr/>
        </p:nvSpPr>
        <p:spPr>
          <a:xfrm>
            <a:off x="228600" y="1048733"/>
            <a:ext cx="7315200" cy="7663636"/>
          </a:xfrm>
          <a:prstGeom prst="rect">
            <a:avLst/>
          </a:prstGeom>
          <a:noFill/>
        </p:spPr>
        <p:txBody>
          <a:bodyPr wrap="square" rtlCol="0">
            <a:spAutoFit/>
          </a:bodyPr>
          <a:lstStyle/>
          <a:p>
            <a:pPr algn="ctr">
              <a:tabLst>
                <a:tab pos="228600" algn="l"/>
                <a:tab pos="1485900" algn="l"/>
                <a:tab pos="1714500" algn="l"/>
                <a:tab pos="2971800" algn="l"/>
                <a:tab pos="3200400" algn="l"/>
                <a:tab pos="3314700" algn="l"/>
              </a:tabLst>
            </a:pPr>
            <a:r>
              <a:rPr lang="es-US" sz="1200" dirty="0">
                <a:latin typeface="+mj-lt"/>
                <a:ea typeface="Times New Roman"/>
                <a:cs typeface="Arial" pitchFamily="34" charset="0"/>
              </a:rPr>
              <a:t>Por favor lea y ponga sus </a:t>
            </a:r>
            <a:r>
              <a:rPr lang="es-US" sz="1200" b="1" u="sng" dirty="0">
                <a:latin typeface="+mj-lt"/>
                <a:ea typeface="Times New Roman"/>
                <a:cs typeface="Arial" pitchFamily="34" charset="0"/>
              </a:rPr>
              <a:t>iniciales</a:t>
            </a:r>
            <a:r>
              <a:rPr lang="es-US" sz="1200" dirty="0">
                <a:latin typeface="+mj-lt"/>
                <a:ea typeface="Times New Roman"/>
                <a:cs typeface="Arial" pitchFamily="34" charset="0"/>
              </a:rPr>
              <a:t> </a:t>
            </a:r>
            <a:r>
              <a:rPr lang="es-US" sz="1200" dirty="0">
                <a:latin typeface="+mj-lt"/>
                <a:ea typeface="Times New Roman"/>
                <a:cs typeface="Arial" pitchFamily="34" charset="0"/>
                <a:sym typeface="Webdings"/>
              </a:rPr>
              <a:t></a:t>
            </a:r>
            <a:r>
              <a:rPr lang="es-US" sz="1200" dirty="0">
                <a:latin typeface="+mj-lt"/>
                <a:ea typeface="Times New Roman"/>
                <a:cs typeface="Arial" pitchFamily="34" charset="0"/>
              </a:rPr>
              <a:t>_____ al lado de cada uno de los siguientes espacios para indicar que usted entiende todas estas normas. </a:t>
            </a:r>
          </a:p>
          <a:p>
            <a:pPr>
              <a:tabLst>
                <a:tab pos="228600" algn="l"/>
                <a:tab pos="1485900" algn="l"/>
                <a:tab pos="1714500" algn="l"/>
                <a:tab pos="2971800" algn="l"/>
                <a:tab pos="3200400" algn="l"/>
                <a:tab pos="3314700" algn="l"/>
              </a:tabLst>
            </a:pPr>
            <a:endParaRPr lang="es-US" sz="800" b="1" dirty="0">
              <a:latin typeface="+mj-lt"/>
              <a:ea typeface="Times New Roman"/>
              <a:cs typeface="Arial" pitchFamily="34" charset="0"/>
            </a:endParaRPr>
          </a:p>
          <a:p>
            <a:pPr>
              <a:tabLst>
                <a:tab pos="228600" algn="l"/>
                <a:tab pos="1485900" algn="l"/>
                <a:tab pos="1714500" algn="l"/>
                <a:tab pos="2971800" algn="l"/>
                <a:tab pos="3200400" algn="l"/>
                <a:tab pos="3314700" algn="l"/>
              </a:tabLst>
            </a:pPr>
            <a:r>
              <a:rPr lang="es-US" sz="1000" b="1" dirty="0">
                <a:latin typeface="+mj-lt"/>
                <a:ea typeface="Times New Roman"/>
                <a:cs typeface="Arial" pitchFamily="34" charset="0"/>
              </a:rPr>
              <a:t>Exoneraciones/Permiso</a:t>
            </a:r>
            <a:endParaRPr lang="es-US" sz="1000" dirty="0">
              <a:latin typeface="+mj-lt"/>
              <a:ea typeface="Times New Roman"/>
              <a:cs typeface="Arial" pitchFamily="34" charset="0"/>
            </a:endParaRPr>
          </a:p>
          <a:p>
            <a:pPr marL="342900" lvl="0" indent="-342900">
              <a:spcBef>
                <a:spcPts val="600"/>
              </a:spcBef>
              <a:buSzPts val="1200"/>
              <a:buFont typeface="+mj-lt"/>
              <a:buAutoNum type="arabicPeriod"/>
              <a:tabLst>
                <a:tab pos="228600" algn="l"/>
              </a:tabLst>
            </a:pPr>
            <a:r>
              <a:rPr lang="es-US" sz="1000" b="1" dirty="0">
                <a:latin typeface="+mj-lt"/>
                <a:ea typeface="Times New Roman"/>
                <a:cs typeface="Arial" pitchFamily="34" charset="0"/>
              </a:rPr>
              <a:t>Permiso</a:t>
            </a:r>
            <a:r>
              <a:rPr lang="es-US" sz="1000" dirty="0">
                <a:latin typeface="+mj-lt"/>
                <a:ea typeface="Times New Roman"/>
                <a:cs typeface="Arial" pitchFamily="34" charset="0"/>
              </a:rPr>
              <a:t> – Yo permito que mi ni</a:t>
            </a:r>
            <a:r>
              <a:rPr lang="es-US" sz="1000" dirty="0">
                <a:latin typeface="+mj-lt"/>
                <a:cs typeface="Arial" pitchFamily="34" charset="0"/>
              </a:rPr>
              <a:t>ñ</a:t>
            </a:r>
            <a:r>
              <a:rPr lang="es-US" sz="1000" dirty="0">
                <a:latin typeface="+mj-lt"/>
                <a:ea typeface="Times New Roman"/>
                <a:cs typeface="Arial" pitchFamily="34" charset="0"/>
              </a:rPr>
              <a:t>o participe en las actividades dados por el Centro Poe. </a:t>
            </a:r>
            <a:r>
              <a:rPr lang="es-US" sz="1000" dirty="0">
                <a:latin typeface="+mj-lt"/>
                <a:ea typeface="Times New Roman"/>
                <a:cs typeface="Arial" pitchFamily="34" charset="0"/>
                <a:sym typeface="Webdings"/>
              </a:rPr>
              <a:t></a:t>
            </a:r>
            <a:r>
              <a:rPr lang="es-US" sz="1000" dirty="0">
                <a:latin typeface="+mj-lt"/>
                <a:ea typeface="Times New Roman"/>
                <a:cs typeface="Arial" pitchFamily="34" charset="0"/>
              </a:rPr>
              <a:t>_________</a:t>
            </a:r>
          </a:p>
          <a:p>
            <a:pPr marL="342900" indent="-342900">
              <a:spcBef>
                <a:spcPts val="600"/>
              </a:spcBef>
              <a:buSzPts val="1200"/>
              <a:buFont typeface="+mj-lt"/>
              <a:buAutoNum type="arabicPeriod"/>
              <a:tabLst>
                <a:tab pos="228600" algn="l"/>
              </a:tabLst>
            </a:pPr>
            <a:r>
              <a:rPr lang="es-US" sz="1000" b="1" dirty="0">
                <a:latin typeface="+mj-lt"/>
                <a:ea typeface="Times New Roman"/>
                <a:cs typeface="Arial" pitchFamily="34" charset="0"/>
              </a:rPr>
              <a:t>Fotograf</a:t>
            </a:r>
            <a:r>
              <a:rPr lang="es-US" sz="1000" b="1" dirty="0">
                <a:latin typeface="+mj-lt"/>
                <a:cs typeface="Arial" pitchFamily="34" charset="0"/>
              </a:rPr>
              <a:t>í</a:t>
            </a:r>
            <a:r>
              <a:rPr lang="es-US" sz="1000" b="1" dirty="0">
                <a:latin typeface="+mj-lt"/>
                <a:ea typeface="Times New Roman"/>
                <a:cs typeface="Arial" pitchFamily="34" charset="0"/>
              </a:rPr>
              <a:t>a</a:t>
            </a:r>
            <a:r>
              <a:rPr lang="es-US" sz="1000" dirty="0">
                <a:latin typeface="+mj-lt"/>
                <a:ea typeface="Times New Roman"/>
                <a:cs typeface="Arial" pitchFamily="34" charset="0"/>
              </a:rPr>
              <a:t> – </a:t>
            </a:r>
            <a:r>
              <a:rPr lang="es-US" sz="1000" dirty="0">
                <a:latin typeface="+mj-lt"/>
                <a:cs typeface="Arial" pitchFamily="34" charset="0"/>
              </a:rPr>
              <a:t>Yo permito que el Centro Poe use fotos/imágenes de mi niño/a como un/a participante en los programas del Centro Poe en materiales de promoción internas y externas. Esto incluye cualquier material impreso, televisivo, y publicidad impresa, videos de promoción y el sitio Web del Centro Poe, que son producidos y/o publicados por Poe. Además yo permito que el Centro Poe y/o los medios de comunicación usen fotos/imágenes de mi niño/a en las noticias impresas y televisivas que hablen del Centro Poe. Yo entiendo que el nombre de mi niño/a no será publicado.</a:t>
            </a:r>
            <a:r>
              <a:rPr lang="es-US" sz="1000" dirty="0">
                <a:latin typeface="+mj-lt"/>
                <a:ea typeface="Times New Roman"/>
                <a:cs typeface="Arial" pitchFamily="34" charset="0"/>
                <a:sym typeface="Webdings"/>
              </a:rPr>
              <a:t></a:t>
            </a:r>
            <a:r>
              <a:rPr lang="es-US" sz="1000" dirty="0">
                <a:latin typeface="+mj-lt"/>
                <a:ea typeface="Times New Roman"/>
                <a:cs typeface="Arial" pitchFamily="34" charset="0"/>
              </a:rPr>
              <a:t>_________ </a:t>
            </a:r>
          </a:p>
          <a:p>
            <a:pPr>
              <a:tabLst>
                <a:tab pos="228600" algn="l"/>
              </a:tabLst>
            </a:pPr>
            <a:endParaRPr lang="es-US" sz="1000" dirty="0">
              <a:latin typeface="+mj-lt"/>
              <a:ea typeface="Times New Roman"/>
              <a:cs typeface="Arial" pitchFamily="34" charset="0"/>
            </a:endParaRPr>
          </a:p>
          <a:p>
            <a:pPr>
              <a:tabLst>
                <a:tab pos="228600" algn="l"/>
              </a:tabLst>
            </a:pPr>
            <a:r>
              <a:rPr lang="es-US" sz="1000" b="1" dirty="0">
                <a:latin typeface="+mj-lt"/>
                <a:ea typeface="Times New Roman"/>
                <a:cs typeface="Arial" pitchFamily="34" charset="0"/>
              </a:rPr>
              <a:t>Las Pol</a:t>
            </a:r>
            <a:r>
              <a:rPr lang="es-US" sz="1000" b="1" dirty="0">
                <a:latin typeface="+mj-lt"/>
                <a:cs typeface="Arial" pitchFamily="34" charset="0"/>
              </a:rPr>
              <a:t>í</a:t>
            </a:r>
            <a:r>
              <a:rPr lang="es-US" sz="1000" b="1" dirty="0">
                <a:latin typeface="+mj-lt"/>
                <a:ea typeface="Times New Roman"/>
                <a:cs typeface="Arial" pitchFamily="34" charset="0"/>
              </a:rPr>
              <a:t>ticas del Tratamiento M</a:t>
            </a:r>
            <a:r>
              <a:rPr lang="es-US" sz="1000" b="1" dirty="0">
                <a:latin typeface="+mj-lt"/>
                <a:cs typeface="Arial" pitchFamily="34" charset="0"/>
              </a:rPr>
              <a:t>é</a:t>
            </a:r>
            <a:r>
              <a:rPr lang="es-US" sz="1000" b="1" dirty="0">
                <a:latin typeface="+mj-lt"/>
                <a:ea typeface="Times New Roman"/>
                <a:cs typeface="Arial" pitchFamily="34" charset="0"/>
              </a:rPr>
              <a:t>dico</a:t>
            </a:r>
            <a:endParaRPr lang="es-US" sz="1000" dirty="0">
              <a:latin typeface="+mj-lt"/>
              <a:ea typeface="Times New Roman"/>
              <a:cs typeface="Arial" pitchFamily="34" charset="0"/>
            </a:endParaRPr>
          </a:p>
          <a:p>
            <a:pPr marL="342900" lvl="0" indent="-342900">
              <a:spcBef>
                <a:spcPts val="600"/>
              </a:spcBef>
              <a:buFont typeface="+mj-lt"/>
              <a:buAutoNum type="arabicPeriod"/>
              <a:tabLst>
                <a:tab pos="228600" algn="l"/>
              </a:tabLst>
            </a:pPr>
            <a:r>
              <a:rPr lang="es-US" sz="1000" b="1" dirty="0">
                <a:latin typeface="+mj-lt"/>
                <a:ea typeface="Times New Roman"/>
                <a:cs typeface="Arial" pitchFamily="34" charset="0"/>
              </a:rPr>
              <a:t>Seguro contra Accidentes</a:t>
            </a:r>
            <a:r>
              <a:rPr lang="es-US" sz="1000" dirty="0">
                <a:latin typeface="+mj-lt"/>
                <a:ea typeface="Times New Roman"/>
                <a:cs typeface="Arial" pitchFamily="34" charset="0"/>
              </a:rPr>
              <a:t> – Los participantes son responsables de su propio seguro de accidentes cuando se utiliza el Centro Poe y cuando participan en programas del Centro Poe fuera del sitio.</a:t>
            </a:r>
            <a:r>
              <a:rPr lang="es-US" sz="1000" dirty="0">
                <a:latin typeface="+mj-lt"/>
                <a:ea typeface="Times New Roman"/>
                <a:cs typeface="Arial" pitchFamily="34" charset="0"/>
                <a:sym typeface="Webdings"/>
              </a:rPr>
              <a:t></a:t>
            </a:r>
            <a:r>
              <a:rPr lang="es-US" sz="1000" dirty="0">
                <a:latin typeface="+mj-lt"/>
                <a:ea typeface="Times New Roman"/>
                <a:cs typeface="Arial" pitchFamily="34" charset="0"/>
              </a:rPr>
              <a:t>_______</a:t>
            </a:r>
          </a:p>
          <a:p>
            <a:pPr marL="342900" indent="-342900">
              <a:spcBef>
                <a:spcPts val="600"/>
              </a:spcBef>
              <a:buFont typeface="+mj-lt"/>
              <a:buAutoNum type="arabicPeriod"/>
              <a:tabLst>
                <a:tab pos="228600" algn="l"/>
              </a:tabLst>
            </a:pPr>
            <a:r>
              <a:rPr lang="es-US" sz="1000" b="1" dirty="0">
                <a:latin typeface="+mj-lt"/>
                <a:ea typeface="Times New Roman"/>
                <a:cs typeface="Arial" pitchFamily="34" charset="0"/>
              </a:rPr>
              <a:t>Medicamentos</a:t>
            </a:r>
            <a:r>
              <a:rPr lang="es-US" sz="1000" dirty="0">
                <a:latin typeface="+mj-lt"/>
                <a:ea typeface="Times New Roman"/>
                <a:cs typeface="Arial" pitchFamily="34" charset="0"/>
              </a:rPr>
              <a:t> – </a:t>
            </a:r>
            <a:r>
              <a:rPr lang="es-US" sz="1000" dirty="0">
                <a:latin typeface="+mj-lt"/>
                <a:cs typeface="Arial" pitchFamily="34" charset="0"/>
              </a:rPr>
              <a:t>El Centro Poe por lo general no administra ningún medicamento y solo lo hará cuando se le indique por escrito por el padre/encargado del niño. Sin embargo, en el caso de una emergencia en la que el padre/encargado no puede ser contactado, el personal de Emergencias Medicas y el Centro Poe podrá tomar acciones adecuadas en el mejor interés del niño</a:t>
            </a:r>
            <a:r>
              <a:rPr lang="es-US" sz="1000" dirty="0">
                <a:latin typeface="+mj-lt"/>
              </a:rPr>
              <a:t>.</a:t>
            </a:r>
            <a:r>
              <a:rPr lang="es-US" sz="1000" dirty="0">
                <a:latin typeface="+mj-lt"/>
                <a:ea typeface="Times New Roman"/>
                <a:cs typeface="Arial" pitchFamily="34" charset="0"/>
                <a:sym typeface="Webdings"/>
              </a:rPr>
              <a:t></a:t>
            </a:r>
            <a:r>
              <a:rPr lang="es-US" sz="1000" dirty="0">
                <a:latin typeface="+mj-lt"/>
                <a:ea typeface="Times New Roman"/>
                <a:cs typeface="Arial" pitchFamily="34" charset="0"/>
              </a:rPr>
              <a:t>_________</a:t>
            </a:r>
          </a:p>
          <a:p>
            <a:pPr marL="342900" indent="-342900">
              <a:spcBef>
                <a:spcPts val="600"/>
              </a:spcBef>
              <a:buFont typeface="+mj-lt"/>
              <a:buAutoNum type="arabicPeriod"/>
              <a:tabLst>
                <a:tab pos="228600" algn="l"/>
              </a:tabLst>
            </a:pPr>
            <a:r>
              <a:rPr lang="es-US" sz="1000" b="1" dirty="0">
                <a:latin typeface="+mj-lt"/>
                <a:cs typeface="Arial" pitchFamily="34" charset="0"/>
              </a:rPr>
              <a:t>Fluidos corporales transmitidos por la sangre / exposición a agentes patógenos</a:t>
            </a:r>
            <a:r>
              <a:rPr lang="es-US" sz="1000" dirty="0">
                <a:latin typeface="+mj-lt"/>
                <a:cs typeface="Arial" pitchFamily="34" charset="0"/>
              </a:rPr>
              <a:t> – Yo entiendo que, mientras mi niño/a esta al cuidado del Centro Poe, si un niño está expuesto a un fluido corporal en la piel lesionada o las membranas mucosas, (ej. Salpicaduras en la boca o los ojos) de otro niño, el Centro Poe contactará a los padres/encargados de ambos niños. Ellos les explicarán lo que ha ocurrido, y proporcionarán el nombre del médico del niño que ha transmitido los fluidos corporales a los padres/encargados del niño expuesto. Si un miembro del personal del centro ha sido expuesto a sangre o un fluido corporal de un niño, el Centro Poe le proveerá el nombre y número de teléfono del médico del niño.</a:t>
            </a:r>
            <a:r>
              <a:rPr lang="es-US" sz="1000" dirty="0">
                <a:latin typeface="+mj-lt"/>
                <a:ea typeface="Times New Roman"/>
                <a:cs typeface="Arial" pitchFamily="34" charset="0"/>
                <a:sym typeface="Webdings"/>
              </a:rPr>
              <a:t></a:t>
            </a:r>
            <a:r>
              <a:rPr lang="es-US" sz="1000" dirty="0">
                <a:latin typeface="+mj-lt"/>
                <a:ea typeface="Times New Roman"/>
                <a:cs typeface="Arial" pitchFamily="34" charset="0"/>
              </a:rPr>
              <a:t>______</a:t>
            </a:r>
          </a:p>
          <a:p>
            <a:pPr marL="342900" indent="-342900">
              <a:spcBef>
                <a:spcPts val="600"/>
              </a:spcBef>
              <a:buFont typeface="+mj-lt"/>
              <a:buAutoNum type="arabicPeriod"/>
              <a:tabLst>
                <a:tab pos="228600" algn="l"/>
              </a:tabLst>
            </a:pPr>
            <a:r>
              <a:rPr lang="es-US" sz="1000" dirty="0">
                <a:latin typeface="+mj-lt"/>
                <a:cs typeface="Arial" pitchFamily="34" charset="0"/>
              </a:rPr>
              <a:t>Yo he leído y he aceptado cada declaración anterior y específicamente autorizo al Centro Poe para dar el nombre y número de teléfono del médico de mi niño, junto con una descripción de lo ocurrido, al padre/encargado de cualquier niño/a que sea expuesto/a sangre o fluido corporal, o a cualquier miembro del personal que sea expuesto al mismo, de mi niño.</a:t>
            </a:r>
            <a:r>
              <a:rPr lang="es-US" sz="1000" dirty="0">
                <a:latin typeface="+mj-lt"/>
                <a:ea typeface="Times New Roman"/>
                <a:cs typeface="Arial" pitchFamily="34" charset="0"/>
                <a:sym typeface="Webdings"/>
              </a:rPr>
              <a:t></a:t>
            </a:r>
            <a:r>
              <a:rPr lang="es-US" sz="1000" dirty="0">
                <a:latin typeface="+mj-lt"/>
                <a:ea typeface="Times New Roman"/>
                <a:cs typeface="Arial" pitchFamily="34" charset="0"/>
              </a:rPr>
              <a:t>________</a:t>
            </a:r>
          </a:p>
          <a:p>
            <a:pPr marL="342900" lvl="0" indent="-342900">
              <a:tabLst>
                <a:tab pos="228600" algn="l"/>
              </a:tabLst>
            </a:pPr>
            <a:endParaRPr lang="es-US" sz="800" dirty="0">
              <a:latin typeface="+mj-lt"/>
              <a:ea typeface="Times New Roman"/>
              <a:cs typeface="Arial" pitchFamily="34" charset="0"/>
            </a:endParaRPr>
          </a:p>
          <a:p>
            <a:pPr>
              <a:spcBef>
                <a:spcPts val="600"/>
              </a:spcBef>
              <a:tabLst>
                <a:tab pos="228600" algn="l"/>
              </a:tabLst>
            </a:pPr>
            <a:r>
              <a:rPr lang="es-US" sz="1000" b="1" dirty="0">
                <a:latin typeface="+mj-lt"/>
                <a:ea typeface="Times New Roman"/>
                <a:cs typeface="Arial" pitchFamily="34" charset="0"/>
              </a:rPr>
              <a:t>Pol</a:t>
            </a:r>
            <a:r>
              <a:rPr lang="es-US" sz="1000" b="1" dirty="0">
                <a:latin typeface="+mj-lt"/>
                <a:cs typeface="Arial" pitchFamily="34" charset="0"/>
              </a:rPr>
              <a:t>í</a:t>
            </a:r>
            <a:r>
              <a:rPr lang="es-US" sz="1000" b="1" dirty="0">
                <a:latin typeface="+mj-lt"/>
                <a:ea typeface="Times New Roman"/>
                <a:cs typeface="Arial" pitchFamily="34" charset="0"/>
              </a:rPr>
              <a:t>ticas del Programa</a:t>
            </a:r>
            <a:endParaRPr lang="es-US" sz="1000" dirty="0">
              <a:latin typeface="+mj-lt"/>
              <a:ea typeface="Times New Roman"/>
              <a:cs typeface="Arial" pitchFamily="34" charset="0"/>
            </a:endParaRPr>
          </a:p>
          <a:p>
            <a:pPr marL="342900" indent="-342900">
              <a:spcBef>
                <a:spcPts val="600"/>
              </a:spcBef>
              <a:buFont typeface="+mj-lt"/>
              <a:buAutoNum type="arabicPeriod"/>
              <a:tabLst>
                <a:tab pos="228600" algn="l"/>
              </a:tabLst>
            </a:pPr>
            <a:r>
              <a:rPr lang="es-CR" sz="1000" dirty="0">
                <a:latin typeface="+mj-lt"/>
                <a:cs typeface="Arial" panose="020B0604020202020204" pitchFamily="34" charset="0"/>
              </a:rPr>
              <a:t>El personal del Centro Poe y los voluntarios no están capacitados para proporcionar el cuidado necesario para niños con ciertas necesidades físicas y mentales especiales. </a:t>
            </a:r>
            <a:r>
              <a:rPr lang="es-CR" sz="1000" dirty="0">
                <a:latin typeface="+mj-lt"/>
                <a:ea typeface="Times New Roman"/>
                <a:cs typeface="Arial" pitchFamily="34" charset="0"/>
                <a:sym typeface="Webdings"/>
              </a:rPr>
              <a:t>_______</a:t>
            </a:r>
            <a:endParaRPr lang="es-CR" sz="1000" b="1" dirty="0">
              <a:latin typeface="+mj-lt"/>
              <a:ea typeface="Times New Roman"/>
              <a:cs typeface="Arial" pitchFamily="34" charset="0"/>
            </a:endParaRPr>
          </a:p>
          <a:p>
            <a:pPr marL="342900" lvl="0" indent="-342900">
              <a:spcBef>
                <a:spcPts val="600"/>
              </a:spcBef>
              <a:buFont typeface="+mj-lt"/>
              <a:buAutoNum type="arabicPeriod"/>
              <a:tabLst>
                <a:tab pos="228600" algn="l"/>
              </a:tabLst>
            </a:pPr>
            <a:r>
              <a:rPr lang="es-US" sz="1000" b="1" dirty="0">
                <a:latin typeface="+mj-lt"/>
                <a:ea typeface="Times New Roman"/>
                <a:cs typeface="Arial" pitchFamily="34" charset="0"/>
              </a:rPr>
              <a:t>Las inclemencias del tiempo</a:t>
            </a:r>
            <a:r>
              <a:rPr lang="es-US" sz="1000" dirty="0">
                <a:latin typeface="+mj-lt"/>
                <a:ea typeface="Times New Roman"/>
                <a:cs typeface="Arial" pitchFamily="34" charset="0"/>
              </a:rPr>
              <a:t> – Entiendo que los programas no est</a:t>
            </a:r>
            <a:r>
              <a:rPr lang="es-US" sz="1000" dirty="0">
                <a:latin typeface="+mj-lt"/>
                <a:cs typeface="Arial" pitchFamily="34" charset="0"/>
              </a:rPr>
              <a:t>á</a:t>
            </a:r>
            <a:r>
              <a:rPr lang="es-US" sz="1000" dirty="0">
                <a:latin typeface="+mj-lt"/>
                <a:ea typeface="Times New Roman"/>
                <a:cs typeface="Arial" pitchFamily="34" charset="0"/>
              </a:rPr>
              <a:t>n disponibles cuando la escuela est</a:t>
            </a:r>
            <a:r>
              <a:rPr lang="es-US" sz="1000" dirty="0">
                <a:latin typeface="+mj-lt"/>
                <a:cs typeface="Arial" pitchFamily="34" charset="0"/>
              </a:rPr>
              <a:t>á</a:t>
            </a:r>
            <a:r>
              <a:rPr lang="es-US" sz="1000" dirty="0">
                <a:latin typeface="+mj-lt"/>
                <a:ea typeface="Times New Roman"/>
                <a:cs typeface="Arial" pitchFamily="34" charset="0"/>
              </a:rPr>
              <a:t> cerrada debido al mal tiempo. </a:t>
            </a:r>
            <a:r>
              <a:rPr lang="es-US" sz="1000" dirty="0">
                <a:latin typeface="+mj-lt"/>
                <a:ea typeface="Times New Roman"/>
                <a:cs typeface="Arial" pitchFamily="34" charset="0"/>
                <a:sym typeface="Webdings"/>
              </a:rPr>
              <a:t></a:t>
            </a:r>
            <a:r>
              <a:rPr lang="es-US" sz="1000" dirty="0">
                <a:latin typeface="+mj-lt"/>
                <a:ea typeface="Times New Roman"/>
                <a:cs typeface="Arial" pitchFamily="34" charset="0"/>
              </a:rPr>
              <a:t>__________</a:t>
            </a:r>
            <a:endParaRPr lang="es-US" sz="600" dirty="0">
              <a:latin typeface="+mj-lt"/>
              <a:ea typeface="Times New Roman"/>
              <a:cs typeface="Arial" pitchFamily="34" charset="0"/>
            </a:endParaRPr>
          </a:p>
          <a:p>
            <a:pPr marL="342900" lvl="0" indent="-342900">
              <a:spcBef>
                <a:spcPts val="600"/>
              </a:spcBef>
              <a:buFont typeface="+mj-lt"/>
              <a:buAutoNum type="arabicPeriod"/>
              <a:tabLst>
                <a:tab pos="228600" algn="l"/>
              </a:tabLst>
            </a:pPr>
            <a:r>
              <a:rPr lang="es-US" sz="1000" dirty="0">
                <a:latin typeface="+mj-lt"/>
                <a:ea typeface="Times New Roman"/>
                <a:cs typeface="Arial" pitchFamily="34" charset="0"/>
              </a:rPr>
              <a:t>Entiendo que el Centro Poe no es responsable de los objetos personales perdidos o robados en nuestro programa. </a:t>
            </a:r>
            <a:r>
              <a:rPr lang="es-US" sz="1000" dirty="0">
                <a:latin typeface="+mj-lt"/>
                <a:ea typeface="Times New Roman"/>
                <a:cs typeface="Arial" pitchFamily="34" charset="0"/>
                <a:sym typeface="Webdings"/>
              </a:rPr>
              <a:t></a:t>
            </a:r>
            <a:r>
              <a:rPr lang="es-US" sz="1000" dirty="0">
                <a:latin typeface="+mj-lt"/>
                <a:ea typeface="Times New Roman"/>
                <a:cs typeface="Arial" pitchFamily="34" charset="0"/>
              </a:rPr>
              <a:t>____________</a:t>
            </a:r>
          </a:p>
          <a:p>
            <a:br>
              <a:rPr lang="es-US" sz="1000" dirty="0">
                <a:latin typeface="+mj-lt"/>
                <a:ea typeface="Times New Roman"/>
                <a:cs typeface="Arial" pitchFamily="34" charset="0"/>
              </a:rPr>
            </a:br>
            <a:r>
              <a:rPr lang="es-US" sz="1000" b="1" dirty="0">
                <a:latin typeface="+mj-lt"/>
                <a:ea typeface="Times New Roman"/>
                <a:cs typeface="Arial" pitchFamily="34" charset="0"/>
              </a:rPr>
              <a:t> </a:t>
            </a:r>
            <a:endParaRPr lang="es-US" sz="1000" dirty="0">
              <a:latin typeface="+mj-lt"/>
              <a:ea typeface="Times New Roman"/>
              <a:cs typeface="Arial" pitchFamily="34" charset="0"/>
            </a:endParaRPr>
          </a:p>
          <a:p>
            <a:r>
              <a:rPr lang="es-US" sz="1000" b="1" dirty="0">
                <a:latin typeface="+mj-lt"/>
                <a:ea typeface="Times New Roman"/>
                <a:cs typeface="Arial" pitchFamily="34" charset="0"/>
              </a:rPr>
              <a:t>Nombre del Ni</a:t>
            </a:r>
            <a:r>
              <a:rPr lang="es-US" sz="1000" b="1" dirty="0">
                <a:latin typeface="+mj-lt"/>
                <a:cs typeface="Arial" pitchFamily="34" charset="0"/>
              </a:rPr>
              <a:t>ñ</a:t>
            </a:r>
            <a:r>
              <a:rPr lang="es-US" sz="1000" b="1" dirty="0">
                <a:latin typeface="+mj-lt"/>
                <a:ea typeface="Times New Roman"/>
                <a:cs typeface="Arial" pitchFamily="34" charset="0"/>
              </a:rPr>
              <a:t>o ___________________________  Firma del Padre/Encargado___________________________________</a:t>
            </a:r>
            <a:endParaRPr lang="es-US" sz="1400" dirty="0">
              <a:solidFill>
                <a:prstClr val="black"/>
              </a:solidFill>
              <a:latin typeface="+mj-lt"/>
              <a:cs typeface="Arial" pitchFamily="34" charset="0"/>
              <a:sym typeface="Wingdings 2"/>
            </a:endParaRPr>
          </a:p>
          <a:p>
            <a:pPr lvl="0" algn="ctr"/>
            <a:endParaRPr lang="es-US" sz="1400" dirty="0">
              <a:solidFill>
                <a:prstClr val="black"/>
              </a:solidFill>
              <a:latin typeface="+mj-lt"/>
              <a:cs typeface="Arial" pitchFamily="34" charset="0"/>
              <a:sym typeface="Wingdings 2"/>
            </a:endParaRPr>
          </a:p>
          <a:p>
            <a:pPr lvl="0" algn="ctr"/>
            <a:endParaRPr lang="es-US" sz="1400" dirty="0">
              <a:solidFill>
                <a:prstClr val="black"/>
              </a:solidFill>
              <a:latin typeface="+mj-lt"/>
              <a:cs typeface="Arial" pitchFamily="34" charset="0"/>
              <a:sym typeface="Wingdings 2"/>
            </a:endParaRPr>
          </a:p>
          <a:p>
            <a:pPr lvl="0" algn="ctr"/>
            <a:r>
              <a:rPr lang="es-US" sz="1400" dirty="0">
                <a:solidFill>
                  <a:prstClr val="black"/>
                </a:solidFill>
                <a:latin typeface="+mj-lt"/>
                <a:cs typeface="Arial" pitchFamily="34" charset="0"/>
                <a:sym typeface="Wingdings 2"/>
              </a:rPr>
              <a:t>POR FAVOR LLENAR EL FORMULARIO Y DEVOLVERLO AL CENTRO POE </a:t>
            </a:r>
          </a:p>
          <a:p>
            <a:endParaRPr lang="es-US" sz="1000" dirty="0">
              <a:latin typeface="Arial" pitchFamily="34" charset="0"/>
              <a:cs typeface="Arial" pitchFamily="34" charset="0"/>
              <a:sym typeface="Wingdings 2"/>
            </a:endParaRPr>
          </a:p>
          <a:p>
            <a:endParaRPr lang="es-US" sz="1000" dirty="0">
              <a:latin typeface="Arial" pitchFamily="34" charset="0"/>
              <a:cs typeface="Arial" pitchFamily="34" charset="0"/>
              <a:sym typeface="Wingdings 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 y="0"/>
            <a:ext cx="7772400" cy="1295400"/>
          </a:xfrm>
          <a:solidFill>
            <a:srgbClr val="A877AC"/>
          </a:solidFill>
        </p:spPr>
        <p:txBody>
          <a:bodyPr>
            <a:normAutofit fontScale="90000"/>
          </a:bodyPr>
          <a:lstStyle/>
          <a:p>
            <a:r>
              <a:rPr lang="es-CR" sz="2800" dirty="0">
                <a:solidFill>
                  <a:schemeClr val="bg1"/>
                </a:solidFill>
                <a:latin typeface="Tahoma" panose="020B0604030504040204" pitchFamily="34" charset="0"/>
                <a:ea typeface="Tahoma" panose="020B0604030504040204" pitchFamily="34" charset="0"/>
                <a:cs typeface="Tahoma" panose="020B0604030504040204" pitchFamily="34" charset="0"/>
              </a:rPr>
              <a:t>Política para Dejar/Recoger a los Niños del Campamento de Hábitos Saludables </a:t>
            </a:r>
            <a:br>
              <a:rPr lang="es-CR" sz="2800" dirty="0">
                <a:solidFill>
                  <a:schemeClr val="bg1"/>
                </a:solidFill>
                <a:latin typeface="Georgia" panose="02040502050405020303" pitchFamily="18" charset="0"/>
              </a:rPr>
            </a:br>
            <a:endParaRPr lang="es-CR" sz="2800" dirty="0">
              <a:solidFill>
                <a:schemeClr val="bg1"/>
              </a:solidFill>
              <a:latin typeface="Georgia" panose="02040502050405020303" pitchFamily="18" charset="0"/>
            </a:endParaRPr>
          </a:p>
        </p:txBody>
      </p:sp>
      <p:sp>
        <p:nvSpPr>
          <p:cNvPr id="3" name="Content Placeholder 2"/>
          <p:cNvSpPr>
            <a:spLocks noGrp="1"/>
          </p:cNvSpPr>
          <p:nvPr>
            <p:ph idx="1"/>
          </p:nvPr>
        </p:nvSpPr>
        <p:spPr>
          <a:xfrm>
            <a:off x="270244" y="1295400"/>
            <a:ext cx="7239000" cy="6934199"/>
          </a:xfrm>
        </p:spPr>
        <p:txBody>
          <a:bodyPr>
            <a:normAutofit/>
          </a:bodyPr>
          <a:lstStyle/>
          <a:p>
            <a:pPr marL="0" indent="0" algn="ctr">
              <a:buNone/>
            </a:pPr>
            <a:r>
              <a:rPr lang="es-CR" sz="1200" dirty="0">
                <a:cs typeface="Arial" panose="020B0604020202020204" pitchFamily="34" charset="0"/>
              </a:rPr>
              <a:t>Por favor lea y firme abajo para indicar que entiende estas políticas.</a:t>
            </a:r>
          </a:p>
          <a:p>
            <a:pPr marL="0" indent="0" algn="ctr">
              <a:buNone/>
            </a:pPr>
            <a:endParaRPr lang="es-CR" sz="1200" dirty="0">
              <a:cs typeface="Arial" panose="020B0604020202020204" pitchFamily="34" charset="0"/>
            </a:endParaRPr>
          </a:p>
          <a:p>
            <a:pPr marL="0" indent="0">
              <a:buNone/>
            </a:pPr>
            <a:endParaRPr lang="es-CR" sz="1200" dirty="0">
              <a:cs typeface="Arial" panose="020B0604020202020204" pitchFamily="34" charset="0"/>
            </a:endParaRPr>
          </a:p>
          <a:p>
            <a:pPr marL="0" indent="0">
              <a:buNone/>
            </a:pPr>
            <a:r>
              <a:rPr lang="es-CR" sz="1200" b="1" dirty="0">
                <a:cs typeface="Arial" panose="020B0604020202020204" pitchFamily="34" charset="0"/>
              </a:rPr>
              <a:t>Para Dejar al Niño</a:t>
            </a:r>
          </a:p>
          <a:p>
            <a:pPr marL="0" indent="0">
              <a:buNone/>
            </a:pPr>
            <a:r>
              <a:rPr lang="es-CR" sz="1000" dirty="0">
                <a:cs typeface="Arial" panose="020B0604020202020204" pitchFamily="34" charset="0"/>
              </a:rPr>
              <a:t>La hora para dejar a los niños NO puede ser antes de las 8:30 AM.  El personal y los consejeros se estarán preparando  para el día y las puertas no abrirán hasta las 8:30 AM.  Pedimos que el primer día del campamento, el padre/encargado que deja a los niños por favor tenga una identificación con foto lista para presentar en la entrada. </a:t>
            </a:r>
          </a:p>
          <a:p>
            <a:pPr marL="0" indent="0">
              <a:buNone/>
            </a:pPr>
            <a:endParaRPr lang="es-CR" sz="1000" dirty="0">
              <a:cs typeface="Arial" panose="020B0604020202020204" pitchFamily="34" charset="0"/>
            </a:endParaRPr>
          </a:p>
          <a:p>
            <a:pPr marL="0" indent="0">
              <a:buNone/>
            </a:pPr>
            <a:r>
              <a:rPr lang="es-CR" sz="1200" b="1" dirty="0">
                <a:cs typeface="Arial" panose="020B0604020202020204" pitchFamily="34" charset="0"/>
              </a:rPr>
              <a:t>Para Recoger al Niño </a:t>
            </a:r>
          </a:p>
          <a:p>
            <a:pPr marL="0" indent="0">
              <a:buNone/>
            </a:pPr>
            <a:r>
              <a:rPr lang="es-CR" sz="1000" dirty="0">
                <a:cs typeface="Arial" panose="020B0604020202020204" pitchFamily="34" charset="0"/>
              </a:rPr>
              <a:t>La hora para recoger a los niños será de 4:00-4:30 p.m. cada día y usaremos el sistema de fila de carros (</a:t>
            </a:r>
            <a:r>
              <a:rPr lang="es-CR" sz="1000" dirty="0" err="1">
                <a:cs typeface="Arial" panose="020B0604020202020204" pitchFamily="34" charset="0"/>
              </a:rPr>
              <a:t>carpool</a:t>
            </a:r>
            <a:r>
              <a:rPr lang="es-CR" sz="1000" dirty="0">
                <a:cs typeface="Arial" panose="020B0604020202020204" pitchFamily="34" charset="0"/>
              </a:rPr>
              <a:t>).  Usted recibirá tres (3) hojas de color con el nombre de su hijo/a para las personas que van a recoger al niño/a, incluyéndolo a usted. Por favor coloque la hoja en el lado del pasajero de su automóvil cuando recoja a su hijo/a.  Una identificación con foto es requerida para que El Centro Poe le dé la salida a su hijo/a. </a:t>
            </a:r>
          </a:p>
          <a:p>
            <a:pPr marL="0" indent="0">
              <a:buNone/>
            </a:pPr>
            <a:endParaRPr lang="es-CR" sz="1000" dirty="0">
              <a:cs typeface="Arial" panose="020B0604020202020204" pitchFamily="34" charset="0"/>
            </a:endParaRPr>
          </a:p>
          <a:p>
            <a:pPr marL="0" indent="0">
              <a:buNone/>
            </a:pPr>
            <a:r>
              <a:rPr lang="es-CR" sz="1000" dirty="0">
                <a:cs typeface="Arial" panose="020B0604020202020204" pitchFamily="34" charset="0"/>
              </a:rPr>
              <a:t>Por favor provea 3 nombres, incluyendo el suyo, de las personas autorizadas para recoger a su hijo/a.  </a:t>
            </a:r>
          </a:p>
          <a:p>
            <a:pPr marL="0" indent="0">
              <a:buNone/>
            </a:pPr>
            <a:endParaRPr lang="es-CR" sz="1000" dirty="0">
              <a:cs typeface="Arial" panose="020B0604020202020204" pitchFamily="34" charset="0"/>
            </a:endParaRPr>
          </a:p>
          <a:p>
            <a:pPr marL="0" indent="0">
              <a:buNone/>
            </a:pPr>
            <a:r>
              <a:rPr lang="es-CR" sz="1000" dirty="0">
                <a:cs typeface="Arial" panose="020B0604020202020204" pitchFamily="34" charset="0"/>
              </a:rPr>
              <a:t>______________________________________	         	 ____________________________________</a:t>
            </a:r>
          </a:p>
          <a:p>
            <a:pPr marL="0" indent="0">
              <a:buNone/>
            </a:pPr>
            <a:r>
              <a:rPr lang="es-CR" sz="1000" dirty="0">
                <a:cs typeface="Arial" panose="020B0604020202020204" pitchFamily="34" charset="0"/>
              </a:rPr>
              <a:t>  Nombre del Padre/Encargado		           	  Número de teléfono </a:t>
            </a:r>
          </a:p>
          <a:p>
            <a:pPr marL="0" indent="0">
              <a:buNone/>
            </a:pPr>
            <a:endParaRPr lang="es-CR" sz="1000" dirty="0">
              <a:cs typeface="Arial" panose="020B0604020202020204" pitchFamily="34" charset="0"/>
            </a:endParaRPr>
          </a:p>
          <a:p>
            <a:pPr marL="0" indent="0">
              <a:buNone/>
            </a:pPr>
            <a:r>
              <a:rPr lang="es-CR" sz="1000" dirty="0">
                <a:cs typeface="Arial" panose="020B0604020202020204" pitchFamily="34" charset="0"/>
              </a:rPr>
              <a:t>______________________________________	        	  ____________________________________</a:t>
            </a:r>
          </a:p>
          <a:p>
            <a:pPr marL="0" indent="0">
              <a:buNone/>
            </a:pPr>
            <a:r>
              <a:rPr lang="es-CR" sz="1000" dirty="0">
                <a:cs typeface="Arial" panose="020B0604020202020204" pitchFamily="34" charset="0"/>
              </a:rPr>
              <a:t>  Nombre del Padre/Encargado		           	  Número de teléfono </a:t>
            </a:r>
          </a:p>
          <a:p>
            <a:pPr marL="0" indent="0">
              <a:buNone/>
            </a:pPr>
            <a:endParaRPr lang="es-CR" sz="1000" dirty="0">
              <a:cs typeface="Arial" panose="020B0604020202020204" pitchFamily="34" charset="0"/>
            </a:endParaRPr>
          </a:p>
          <a:p>
            <a:pPr marL="0" indent="0">
              <a:buNone/>
            </a:pPr>
            <a:r>
              <a:rPr lang="es-CR" sz="1000" dirty="0">
                <a:cs typeface="Arial" panose="020B0604020202020204" pitchFamily="34" charset="0"/>
              </a:rPr>
              <a:t>______________________________________	         	 ____________________________________</a:t>
            </a:r>
          </a:p>
          <a:p>
            <a:pPr marL="0" indent="0">
              <a:buNone/>
            </a:pPr>
            <a:r>
              <a:rPr lang="es-CR" sz="1000" dirty="0">
                <a:cs typeface="Arial" panose="020B0604020202020204" pitchFamily="34" charset="0"/>
              </a:rPr>
              <a:t>  Nombre del Padre/Encargado		            	 Número de teléfono </a:t>
            </a:r>
          </a:p>
          <a:p>
            <a:pPr marL="0" indent="0">
              <a:buNone/>
            </a:pPr>
            <a:endParaRPr lang="es-CR" sz="1000" dirty="0">
              <a:cs typeface="Arial" panose="020B0604020202020204" pitchFamily="34" charset="0"/>
            </a:endParaRPr>
          </a:p>
          <a:p>
            <a:pPr marL="0" indent="0">
              <a:buNone/>
            </a:pPr>
            <a:endParaRPr lang="es-CR" sz="1000" dirty="0">
              <a:cs typeface="Arial" panose="020B0604020202020204" pitchFamily="34" charset="0"/>
            </a:endParaRPr>
          </a:p>
          <a:p>
            <a:pPr marL="0" indent="0">
              <a:buNone/>
            </a:pPr>
            <a:r>
              <a:rPr lang="es-CR" sz="1000" dirty="0">
                <a:cs typeface="Arial" panose="020B0604020202020204" pitchFamily="34" charset="0"/>
              </a:rPr>
              <a:t>Si usted llega a recoger a su hijo después de las 4:35 p.m., hay una multa de $5 por el primer minuto y una multa de $1 por cada minuto después de eso. </a:t>
            </a:r>
          </a:p>
          <a:p>
            <a:pPr marL="0" indent="0">
              <a:buNone/>
            </a:pPr>
            <a:endParaRPr lang="es-CR" sz="1000" dirty="0">
              <a:cs typeface="Arial" panose="020B0604020202020204" pitchFamily="34" charset="0"/>
            </a:endParaRPr>
          </a:p>
          <a:p>
            <a:pPr marL="0" indent="0">
              <a:buNone/>
            </a:pPr>
            <a:endParaRPr lang="es-CR" sz="1000" dirty="0">
              <a:cs typeface="Arial" panose="020B0604020202020204" pitchFamily="34" charset="0"/>
            </a:endParaRPr>
          </a:p>
          <a:p>
            <a:pPr marL="0" indent="0">
              <a:buNone/>
            </a:pPr>
            <a:r>
              <a:rPr lang="es-CR" sz="1000" dirty="0">
                <a:cs typeface="Arial" panose="020B0604020202020204" pitchFamily="34" charset="0"/>
              </a:rPr>
              <a:t>Entiendo y acepto todo lo mencionado anteriormente: </a:t>
            </a:r>
          </a:p>
          <a:p>
            <a:pPr marL="0" indent="0">
              <a:buNone/>
            </a:pPr>
            <a:endParaRPr lang="es-CR" sz="1000" dirty="0">
              <a:cs typeface="Arial" panose="020B0604020202020204" pitchFamily="34" charset="0"/>
            </a:endParaRPr>
          </a:p>
          <a:p>
            <a:pPr marL="0" indent="0">
              <a:buNone/>
            </a:pPr>
            <a:r>
              <a:rPr lang="es-CR" sz="1000" b="1" dirty="0">
                <a:cs typeface="Arial" panose="020B0604020202020204" pitchFamily="34" charset="0"/>
              </a:rPr>
              <a:t>Nombre del Niño/a ________________________________ Firma del Padre/Encargado ____________________________</a:t>
            </a:r>
          </a:p>
          <a:p>
            <a:pPr marL="0" indent="0">
              <a:buNone/>
            </a:pPr>
            <a:endParaRPr lang="es-CR" sz="1200" dirty="0">
              <a:cs typeface="Arial" panose="020B0604020202020204" pitchFamily="34" charset="0"/>
            </a:endParaRPr>
          </a:p>
          <a:p>
            <a:pPr marL="0" indent="0">
              <a:buNone/>
            </a:pPr>
            <a:r>
              <a:rPr lang="es-CR" sz="1200" dirty="0">
                <a:cs typeface="Arial" panose="020B0604020202020204" pitchFamily="34" charset="0"/>
              </a:rPr>
              <a:t> </a:t>
            </a:r>
          </a:p>
          <a:p>
            <a:pPr marL="0" indent="0" algn="ctr">
              <a:buNone/>
            </a:pPr>
            <a:r>
              <a:rPr lang="es-CR" sz="1200" dirty="0">
                <a:solidFill>
                  <a:prstClr val="black"/>
                </a:solidFill>
                <a:cs typeface="Arial" pitchFamily="34" charset="0"/>
                <a:sym typeface="Wingdings 2"/>
              </a:rPr>
              <a:t>POR FAVOR LLENAR EL FORMULARIO Y DEVOLVERLO AL CENTRO POE </a:t>
            </a:r>
          </a:p>
          <a:p>
            <a:pPr marL="0" indent="0" algn="ctr">
              <a:buNone/>
            </a:pPr>
            <a:endParaRPr lang="es-CR" sz="1200" dirty="0">
              <a:latin typeface="Arial" panose="020B0604020202020204" pitchFamily="34" charset="0"/>
              <a:cs typeface="Arial" panose="020B0604020202020204" pitchFamily="34" charset="0"/>
            </a:endParaRPr>
          </a:p>
          <a:p>
            <a:pPr marL="0" indent="0">
              <a:buNone/>
            </a:pPr>
            <a:endParaRPr lang="es-CR" sz="1200" dirty="0">
              <a:latin typeface="Arial" panose="020B0604020202020204" pitchFamily="34" charset="0"/>
              <a:cs typeface="Arial" panose="020B0604020202020204" pitchFamily="34" charset="0"/>
            </a:endParaRPr>
          </a:p>
          <a:p>
            <a:pPr marL="0" indent="0">
              <a:buNone/>
              <a:tabLst>
                <a:tab pos="3657600" algn="l"/>
                <a:tab pos="3886200" algn="l"/>
              </a:tabLst>
            </a:pPr>
            <a:endParaRPr lang="es-CR" sz="1200" dirty="0">
              <a:latin typeface="Arial" panose="020B0604020202020204" pitchFamily="34" charset="0"/>
              <a:cs typeface="Arial" panose="020B0604020202020204" pitchFamily="34" charset="0"/>
            </a:endParaRPr>
          </a:p>
          <a:p>
            <a:pPr marL="0" indent="0">
              <a:buNone/>
              <a:tabLst>
                <a:tab pos="3657600" algn="l"/>
                <a:tab pos="3886200" algn="l"/>
              </a:tabLst>
            </a:pPr>
            <a:endParaRPr lang="es-CR" sz="1200" dirty="0">
              <a:latin typeface="Arial" panose="020B0604020202020204" pitchFamily="34" charset="0"/>
              <a:cs typeface="Arial" panose="020B0604020202020204" pitchFamily="34" charset="0"/>
            </a:endParaRPr>
          </a:p>
          <a:p>
            <a:pPr marL="0" indent="0">
              <a:buNone/>
              <a:tabLst>
                <a:tab pos="3657600" algn="l"/>
                <a:tab pos="3886200" algn="l"/>
              </a:tabLst>
            </a:pPr>
            <a:endParaRPr lang="es-CR" sz="1200" dirty="0">
              <a:latin typeface="Arial" panose="020B0604020202020204" pitchFamily="34" charset="0"/>
              <a:cs typeface="Arial" panose="020B0604020202020204" pitchFamily="34" charset="0"/>
            </a:endParaRPr>
          </a:p>
          <a:p>
            <a:pPr marL="0" indent="0">
              <a:buNone/>
              <a:tabLst>
                <a:tab pos="3657600" algn="l"/>
                <a:tab pos="3886200" algn="l"/>
              </a:tabLst>
            </a:pPr>
            <a:endParaRPr lang="es-CR" sz="12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a:xfrm>
            <a:off x="-10633" y="8229599"/>
            <a:ext cx="7768856" cy="1020234"/>
          </a:xfrm>
        </p:spPr>
        <p:txBody>
          <a:bodyPr/>
          <a:lstStyle/>
          <a:p>
            <a:r>
              <a:rPr lang="es-US" sz="700" i="1" dirty="0">
                <a:solidFill>
                  <a:schemeClr val="bg1">
                    <a:lumMod val="50000"/>
                  </a:schemeClr>
                </a:solidFill>
                <a:latin typeface="Arial" pitchFamily="34" charset="0"/>
                <a:cs typeface="Arial" pitchFamily="34" charset="0"/>
              </a:rPr>
              <a:t>De acuerdo con las leyes Federales de Derechos Civiles y los reglamentos y políticas de derechos civiles del Departamento de Agricultura de los EE. UU. (USDA, por sus siglas en inglés), a esta institución se le prohíbe discriminar de la gente por la </a:t>
            </a:r>
            <a:r>
              <a:rPr lang="es-US" sz="700" i="1" dirty="0" err="1">
                <a:solidFill>
                  <a:schemeClr val="bg1">
                    <a:lumMod val="50000"/>
                  </a:schemeClr>
                </a:solidFill>
                <a:latin typeface="Arial" pitchFamily="34" charset="0"/>
                <a:cs typeface="Arial" pitchFamily="34" charset="0"/>
              </a:rPr>
              <a:t>bas</a:t>
            </a:r>
            <a:r>
              <a:rPr lang="es-US" sz="700" i="1" dirty="0">
                <a:solidFill>
                  <a:schemeClr val="bg1">
                    <a:lumMod val="50000"/>
                  </a:schemeClr>
                </a:solidFill>
                <a:latin typeface="Arial" pitchFamily="34" charset="0"/>
                <a:cs typeface="Arial" pitchFamily="34" charset="0"/>
              </a:rPr>
              <a:t>  de raza, color, nacionalidad, sexo, credo religioso, discapacidad, edad, o creencias políticas. Para presentar una denuncia de discriminación, escribir al USDA, Director, Oficina de Derechos Civiles, 1400 Independence </a:t>
            </a:r>
            <a:r>
              <a:rPr lang="es-US" sz="700" i="1" dirty="0" err="1">
                <a:solidFill>
                  <a:schemeClr val="bg1">
                    <a:lumMod val="50000"/>
                  </a:schemeClr>
                </a:solidFill>
                <a:latin typeface="Arial" pitchFamily="34" charset="0"/>
                <a:cs typeface="Arial" pitchFamily="34" charset="0"/>
              </a:rPr>
              <a:t>Avenue</a:t>
            </a:r>
            <a:r>
              <a:rPr lang="es-US" sz="700" i="1" dirty="0">
                <a:solidFill>
                  <a:schemeClr val="bg1">
                    <a:lumMod val="50000"/>
                  </a:schemeClr>
                </a:solidFill>
                <a:latin typeface="Arial" pitchFamily="34" charset="0"/>
                <a:cs typeface="Arial" pitchFamily="34" charset="0"/>
              </a:rPr>
              <a:t>, SW, Washington, DC 20250-9410 o llame al (800) 795-3272 (voz) o (202) ) 720-6382 (TTY). El USDA es un proveedor y empleador que ofrece igualdad de oportunidades.”</a:t>
            </a:r>
          </a:p>
          <a:p>
            <a:endParaRPr lang="es-US" sz="700" i="1" dirty="0">
              <a:solidFill>
                <a:schemeClr val="bg1">
                  <a:lumMod val="50000"/>
                </a:schemeClr>
              </a:solidFill>
              <a:latin typeface="Arial" pitchFamily="34" charset="0"/>
              <a:cs typeface="Arial" pitchFamily="34" charset="0"/>
            </a:endParaRPr>
          </a:p>
          <a:p>
            <a:r>
              <a:rPr lang="es-US" sz="700" i="1" dirty="0">
                <a:solidFill>
                  <a:schemeClr val="bg1">
                    <a:lumMod val="50000"/>
                  </a:schemeClr>
                </a:solidFill>
                <a:latin typeface="Arial" pitchFamily="34" charset="0"/>
                <a:cs typeface="Arial" pitchFamily="34" charset="0"/>
              </a:rPr>
              <a:t>Este material fue financiado por el programa nacional de ayuda de alimentación (SNAP, por sus siglas en ingles). El programa SNAP provee asistencia de alimentación a personas de bajos recursos. Para aprender mas, contacte a su agencia de servicios sociales local, o marque gratuitamente al 1-(800)662-7030.</a:t>
            </a:r>
            <a:endParaRPr lang="en-US" sz="700" dirty="0">
              <a:solidFill>
                <a:schemeClr val="bg1">
                  <a:lumMod val="50000"/>
                </a:schemeClr>
              </a:solidFill>
              <a:latin typeface="Arial" pitchFamily="34" charset="0"/>
              <a:cs typeface="Arial" pitchFamily="34" charset="0"/>
            </a:endParaRPr>
          </a:p>
          <a:p>
            <a:endParaRPr lang="en-US" dirty="0"/>
          </a:p>
        </p:txBody>
      </p:sp>
      <p:sp>
        <p:nvSpPr>
          <p:cNvPr id="6" name="Slide Number Placeholder 5"/>
          <p:cNvSpPr>
            <a:spLocks noGrp="1"/>
          </p:cNvSpPr>
          <p:nvPr>
            <p:ph type="sldNum" sz="quarter" idx="12"/>
          </p:nvPr>
        </p:nvSpPr>
        <p:spPr/>
        <p:txBody>
          <a:bodyPr/>
          <a:lstStyle/>
          <a:p>
            <a:fld id="{3CE84BDA-865A-4FEF-B1FE-44086E1CD719}" type="slidenum">
              <a:rPr lang="en-US" smtClean="0"/>
              <a:pPr/>
              <a:t>9</a:t>
            </a:fld>
            <a:endParaRPr lang="en-US" dirty="0"/>
          </a:p>
        </p:txBody>
      </p:sp>
    </p:spTree>
    <p:extLst>
      <p:ext uri="{BB962C8B-B14F-4D97-AF65-F5344CB8AC3E}">
        <p14:creationId xmlns:p14="http://schemas.microsoft.com/office/powerpoint/2010/main" val="3203193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3296</TotalTime>
  <Words>2137</Words>
  <Application>Microsoft Office PowerPoint</Application>
  <PresentationFormat>Custom</PresentationFormat>
  <Paragraphs>322</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Georgia</vt:lpstr>
      <vt:lpstr>Tahoma</vt:lpstr>
      <vt:lpstr>Times New Roman</vt:lpstr>
      <vt:lpstr>Webdings</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Política para Dejar/Recoger a los Niños del Campamento de Hábitos Saludables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a.roberts</dc:creator>
  <cp:lastModifiedBy>Jennifer Bell</cp:lastModifiedBy>
  <cp:revision>490</cp:revision>
  <cp:lastPrinted>2017-02-21T18:28:15Z</cp:lastPrinted>
  <dcterms:created xsi:type="dcterms:W3CDTF">2012-03-04T19:03:50Z</dcterms:created>
  <dcterms:modified xsi:type="dcterms:W3CDTF">2017-03-23T17:27:57Z</dcterms:modified>
</cp:coreProperties>
</file>